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llian Horribine" initials="GH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Pt>
            <c:idx val="6"/>
            <c:invertIfNegative val="0"/>
            <c:bubble3D val="0"/>
            <c:spPr>
              <a:solidFill>
                <a:srgbClr val="FF00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2016-17</c:v>
                </c:pt>
                <c:pt idx="1">
                  <c:v>2017-18</c:v>
                </c:pt>
                <c:pt idx="2">
                  <c:v>2018-19</c:v>
                </c:pt>
                <c:pt idx="3">
                  <c:v>2019-20</c:v>
                </c:pt>
                <c:pt idx="4">
                  <c:v>2020-21</c:v>
                </c:pt>
                <c:pt idx="5">
                  <c:v>2021-22</c:v>
                </c:pt>
                <c:pt idx="6">
                  <c:v>2026-27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342</c:v>
                </c:pt>
                <c:pt idx="1">
                  <c:v>328</c:v>
                </c:pt>
                <c:pt idx="2">
                  <c:v>314</c:v>
                </c:pt>
                <c:pt idx="3">
                  <c:v>300</c:v>
                </c:pt>
                <c:pt idx="4">
                  <c:v>286</c:v>
                </c:pt>
                <c:pt idx="5">
                  <c:v>272</c:v>
                </c:pt>
                <c:pt idx="6">
                  <c:v>202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00200960"/>
        <c:axId val="900197696"/>
        <c:axId val="0"/>
      </c:bar3DChart>
      <c:catAx>
        <c:axId val="900200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00197696"/>
        <c:crosses val="autoZero"/>
        <c:auto val="1"/>
        <c:lblAlgn val="ctr"/>
        <c:lblOffset val="100"/>
        <c:noMultiLvlLbl val="0"/>
      </c:catAx>
      <c:valAx>
        <c:axId val="9001976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002009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A45D97-C2E6-4EC7-858F-0ACE38068752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ACB0D-3962-4508-A2A1-1C056F14C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406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 front cover page and can only</a:t>
            </a:r>
            <a:r>
              <a:rPr lang="en-US" baseline="0" dirty="0" smtClean="0"/>
              <a:t> be used at the beginning of a PowerPoint presentation once. D</a:t>
            </a:r>
            <a:r>
              <a:rPr lang="en-US" dirty="0" smtClean="0"/>
              <a:t>o</a:t>
            </a:r>
            <a:r>
              <a:rPr lang="en-US" baseline="0" dirty="0" smtClean="0"/>
              <a:t> not add anything else to this screen if it is being used.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8C683-9137-4122-84BD-5AA5692D6AF0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6966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83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51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683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5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797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612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136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40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392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575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3BB2D-37C2-48B5-8D1E-3EB3B62E467C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97A5B-DD40-460D-8D77-F97500BB8A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79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42518"/>
            <a:ext cx="12192000" cy="9154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95705" y="825452"/>
            <a:ext cx="52768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rgbClr val="002060"/>
                </a:solidFill>
              </a:rPr>
              <a:t>ASPEP</a:t>
            </a:r>
          </a:p>
          <a:p>
            <a:r>
              <a:rPr lang="en-GB" sz="1400" b="1" dirty="0" smtClean="0">
                <a:solidFill>
                  <a:srgbClr val="002060"/>
                </a:solidFill>
              </a:rPr>
              <a:t>ASSOCIATION </a:t>
            </a:r>
            <a:r>
              <a:rPr lang="en-GB" sz="1400" b="1" dirty="0">
                <a:solidFill>
                  <a:srgbClr val="002060"/>
                </a:solidFill>
              </a:rPr>
              <a:t>OF SCOTTISH PRINCIPAL </a:t>
            </a:r>
            <a:endParaRPr lang="en-GB" sz="1400" dirty="0">
              <a:solidFill>
                <a:srgbClr val="002060"/>
              </a:solidFill>
            </a:endParaRPr>
          </a:p>
          <a:p>
            <a:r>
              <a:rPr lang="en-GB" sz="1400" b="1" dirty="0">
                <a:solidFill>
                  <a:srgbClr val="002060"/>
                </a:solidFill>
              </a:rPr>
              <a:t>EDUCATIONAL PSYCHOLOGISTS</a:t>
            </a:r>
            <a:endParaRPr lang="en-GB" sz="1400" dirty="0">
              <a:solidFill>
                <a:srgbClr val="002060"/>
              </a:solidFill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130" y="4469859"/>
            <a:ext cx="4279900" cy="193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373120" y="2357120"/>
            <a:ext cx="45516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Workforce Planning Survey Data</a:t>
            </a:r>
          </a:p>
          <a:p>
            <a:pPr algn="ctr"/>
            <a:r>
              <a:rPr lang="en-GB" sz="2400" dirty="0" smtClean="0"/>
              <a:t>2015,2016,2017 Comparison</a:t>
            </a:r>
          </a:p>
          <a:p>
            <a:pPr algn="ctr"/>
            <a:endParaRPr lang="en-GB" sz="2400" dirty="0"/>
          </a:p>
          <a:p>
            <a:pPr algn="ctr"/>
            <a:r>
              <a:rPr lang="en-GB" sz="2400" dirty="0" smtClean="0"/>
              <a:t>ASPEP May 2018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8452885" y="1102451"/>
            <a:ext cx="2913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5">
                    <a:lumMod val="50000"/>
                  </a:schemeClr>
                </a:solidFill>
              </a:rPr>
              <a:t>www.aspep.org</a:t>
            </a:r>
            <a:endParaRPr lang="en-GB" sz="2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36699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3112" y="2538412"/>
            <a:ext cx="8105775" cy="17811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4763" y="1116419"/>
            <a:ext cx="59117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Comparison of jobs advertised against jobs filled and those re-advertised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6813612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" y="1647825"/>
            <a:ext cx="11296650" cy="35623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1991" y="829340"/>
            <a:ext cx="591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Reason for EP Vacancies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571428753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87" y="2047875"/>
            <a:ext cx="10334625" cy="27622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41991" y="829340"/>
            <a:ext cx="591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Employment destinations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25318648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62" y="2047875"/>
            <a:ext cx="11496675" cy="27622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1991" y="829340"/>
            <a:ext cx="591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Funding sources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026890020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Projections based on actual staffing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6637394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8904"/>
            <a:ext cx="10515600" cy="4859655"/>
          </a:xfrm>
        </p:spPr>
        <p:txBody>
          <a:bodyPr/>
          <a:lstStyle/>
          <a:p>
            <a:r>
              <a:rPr lang="en-GB" dirty="0" smtClean="0"/>
              <a:t>We require at least 23 trainees qualifying per year to maintain and grow the workforce to staffing complement.</a:t>
            </a:r>
          </a:p>
          <a:p>
            <a:r>
              <a:rPr lang="en-GB" dirty="0" smtClean="0"/>
              <a:t>Data shows that although staffing complement has not really changed, in actual numbers it continues to fall consistently by 10-14 posts</a:t>
            </a:r>
          </a:p>
          <a:p>
            <a:r>
              <a:rPr lang="en-GB" dirty="0" smtClean="0"/>
              <a:t>Services are now reporting that they cannot fill vacancies, and when they are filled it often results in losses to other services creating an “HR Merry-go-round”. Data now supports this, see Table 12d.</a:t>
            </a:r>
            <a:endParaRPr lang="en-GB" dirty="0"/>
          </a:p>
          <a:p>
            <a:r>
              <a:rPr lang="en-GB" dirty="0" smtClean="0"/>
              <a:t>Each year we have 45 (38 FTE) on maternity/paternity leave with no backfill.</a:t>
            </a:r>
          </a:p>
          <a:p>
            <a:r>
              <a:rPr lang="en-GB" dirty="0" smtClean="0"/>
              <a:t>There is a ongoing reduction in promoted posts.</a:t>
            </a:r>
          </a:p>
        </p:txBody>
      </p:sp>
    </p:spTree>
    <p:extLst>
      <p:ext uri="{BB962C8B-B14F-4D97-AF65-F5344CB8AC3E}">
        <p14:creationId xmlns:p14="http://schemas.microsoft.com/office/powerpoint/2010/main" val="2709998555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0080" y="2783840"/>
            <a:ext cx="5506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Questions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402685755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01" y="1639639"/>
            <a:ext cx="11277600" cy="41529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1991" y="829340"/>
            <a:ext cx="591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Staffing complement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638449133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150" y="881062"/>
            <a:ext cx="11315700" cy="50958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05786" y="244549"/>
            <a:ext cx="591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Actual staffing numbers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47219675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880" y="449314"/>
            <a:ext cx="8260080" cy="186810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6880" y="2317417"/>
            <a:ext cx="8260080" cy="404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104226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62" y="2343150"/>
            <a:ext cx="11268075" cy="21717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3647" y="903767"/>
            <a:ext cx="6294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Maternity / Paternity Leave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78576894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812" y="1995487"/>
            <a:ext cx="11382375" cy="28670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1991" y="829340"/>
            <a:ext cx="591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Age Profile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04559507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9247" y="2072957"/>
            <a:ext cx="7529395" cy="399493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1991" y="829340"/>
            <a:ext cx="591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Predicted retirement numbers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506472863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232" y="1485346"/>
            <a:ext cx="10525125" cy="52482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39703" y="766536"/>
            <a:ext cx="591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Types of contract offered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747527195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1628775"/>
            <a:ext cx="11544300" cy="36004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41991" y="829340"/>
            <a:ext cx="591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Approval to recruit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952215530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203</Words>
  <Application>Microsoft Office PowerPoint</Application>
  <PresentationFormat>Widescreen</PresentationFormat>
  <Paragraphs>29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Future Projections based on actual staffing</vt:lpstr>
      <vt:lpstr>Summary</vt:lpstr>
      <vt:lpstr>PowerPoint Presentation</vt:lpstr>
    </vt:vector>
  </TitlesOfParts>
  <Company>GCC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Syme, Barry</dc:creator>
  <cp:lastModifiedBy>Syme, Barry</cp:lastModifiedBy>
  <cp:revision>4</cp:revision>
  <dcterms:created xsi:type="dcterms:W3CDTF">2018-05-09T13:04:19Z</dcterms:created>
  <dcterms:modified xsi:type="dcterms:W3CDTF">2018-05-09T13:35:54Z</dcterms:modified>
</cp:coreProperties>
</file>