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7" r:id="rId2"/>
    <p:sldId id="276" r:id="rId3"/>
    <p:sldId id="268" r:id="rId4"/>
    <p:sldId id="277" r:id="rId5"/>
    <p:sldId id="294" r:id="rId6"/>
    <p:sldId id="278" r:id="rId7"/>
    <p:sldId id="280" r:id="rId8"/>
    <p:sldId id="281" r:id="rId9"/>
    <p:sldId id="282" r:id="rId10"/>
    <p:sldId id="283" r:id="rId11"/>
    <p:sldId id="284" r:id="rId12"/>
    <p:sldId id="296" r:id="rId13"/>
    <p:sldId id="297" r:id="rId14"/>
    <p:sldId id="298" r:id="rId15"/>
    <p:sldId id="287" r:id="rId16"/>
    <p:sldId id="295" r:id="rId17"/>
    <p:sldId id="288" r:id="rId18"/>
    <p:sldId id="289" r:id="rId19"/>
    <p:sldId id="290" r:id="rId20"/>
    <p:sldId id="292" r:id="rId21"/>
    <p:sldId id="293" r:id="rId22"/>
    <p:sldId id="299" r:id="rId23"/>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26" autoAdjust="0"/>
  </p:normalViewPr>
  <p:slideViewPr>
    <p:cSldViewPr>
      <p:cViewPr>
        <p:scale>
          <a:sx n="80" d="100"/>
          <a:sy n="80" d="100"/>
        </p:scale>
        <p:origin x="894"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3354F08B-3762-48AC-9C1B-B455CD6C665C}" type="datetimeFigureOut">
              <a:rPr lang="en-GB" smtClean="0"/>
              <a:t>04/02/2020</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12089AEE-ED82-4483-8DDF-A52A46A2F423}" type="slidenum">
              <a:rPr lang="en-GB" smtClean="0"/>
              <a:t>‹#›</a:t>
            </a:fld>
            <a:endParaRPr lang="en-GB"/>
          </a:p>
        </p:txBody>
      </p:sp>
    </p:spTree>
    <p:extLst>
      <p:ext uri="{BB962C8B-B14F-4D97-AF65-F5344CB8AC3E}">
        <p14:creationId xmlns:p14="http://schemas.microsoft.com/office/powerpoint/2010/main" val="578360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presentation/input is specific to ELC</a:t>
            </a:r>
            <a:r>
              <a:rPr lang="en-GB" baseline="0" dirty="0" smtClean="0"/>
              <a:t> but we have versions of the same presentation for primary and secondary audiences. </a:t>
            </a:r>
            <a:endParaRPr lang="en-GB" dirty="0"/>
          </a:p>
        </p:txBody>
      </p:sp>
      <p:sp>
        <p:nvSpPr>
          <p:cNvPr id="4" name="Slide Number Placeholder 3"/>
          <p:cNvSpPr>
            <a:spLocks noGrp="1"/>
          </p:cNvSpPr>
          <p:nvPr>
            <p:ph type="sldNum" sz="quarter" idx="10"/>
          </p:nvPr>
        </p:nvSpPr>
        <p:spPr/>
        <p:txBody>
          <a:bodyPr/>
          <a:lstStyle/>
          <a:p>
            <a:fld id="{12089AEE-ED82-4483-8DDF-A52A46A2F423}" type="slidenum">
              <a:rPr lang="en-GB" smtClean="0"/>
              <a:t>1</a:t>
            </a:fld>
            <a:endParaRPr lang="en-GB"/>
          </a:p>
        </p:txBody>
      </p:sp>
    </p:spTree>
    <p:extLst>
      <p:ext uri="{BB962C8B-B14F-4D97-AF65-F5344CB8AC3E}">
        <p14:creationId xmlns:p14="http://schemas.microsoft.com/office/powerpoint/2010/main" val="1961478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089AEE-ED82-4483-8DDF-A52A46A2F423}" type="slidenum">
              <a:rPr lang="en-GB" smtClean="0"/>
              <a:t>10</a:t>
            </a:fld>
            <a:endParaRPr lang="en-GB"/>
          </a:p>
        </p:txBody>
      </p:sp>
    </p:spTree>
    <p:extLst>
      <p:ext uri="{BB962C8B-B14F-4D97-AF65-F5344CB8AC3E}">
        <p14:creationId xmlns:p14="http://schemas.microsoft.com/office/powerpoint/2010/main" val="2285720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information is of</a:t>
            </a:r>
            <a:r>
              <a:rPr lang="en-GB" baseline="0" dirty="0" smtClean="0"/>
              <a:t> particular importance when considering planning for a setting. </a:t>
            </a:r>
            <a:endParaRPr lang="en-GB" dirty="0"/>
          </a:p>
        </p:txBody>
      </p:sp>
      <p:sp>
        <p:nvSpPr>
          <p:cNvPr id="4" name="Slide Number Placeholder 3"/>
          <p:cNvSpPr>
            <a:spLocks noGrp="1"/>
          </p:cNvSpPr>
          <p:nvPr>
            <p:ph type="sldNum" sz="quarter" idx="10"/>
          </p:nvPr>
        </p:nvSpPr>
        <p:spPr/>
        <p:txBody>
          <a:bodyPr/>
          <a:lstStyle/>
          <a:p>
            <a:fld id="{12089AEE-ED82-4483-8DDF-A52A46A2F423}" type="slidenum">
              <a:rPr lang="en-GB" smtClean="0"/>
              <a:t>11</a:t>
            </a:fld>
            <a:endParaRPr lang="en-GB"/>
          </a:p>
        </p:txBody>
      </p:sp>
    </p:spTree>
    <p:extLst>
      <p:ext uri="{BB962C8B-B14F-4D97-AF65-F5344CB8AC3E}">
        <p14:creationId xmlns:p14="http://schemas.microsoft.com/office/powerpoint/2010/main" val="3417833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enable a</a:t>
            </a:r>
            <a:r>
              <a:rPr lang="en-GB" baseline="0" dirty="0" smtClean="0"/>
              <a:t> setting to get it right for every child/YP the wellbeing indicators have been applied through an inclusive communication lens.</a:t>
            </a:r>
          </a:p>
          <a:p>
            <a:endParaRPr lang="en-GB" baseline="0" dirty="0" smtClean="0"/>
          </a:p>
          <a:p>
            <a:r>
              <a:rPr lang="en-GB" baseline="0" dirty="0" smtClean="0"/>
              <a:t>This is an effective tool to use when working with practitioners who truly understand GIRFEC. </a:t>
            </a:r>
          </a:p>
          <a:p>
            <a:endParaRPr lang="en-GB" baseline="0" dirty="0" smtClean="0"/>
          </a:p>
          <a:p>
            <a:r>
              <a:rPr lang="en-GB" baseline="0" dirty="0" smtClean="0"/>
              <a:t>HARD HITTING - SAFE – to be safe a child/</a:t>
            </a:r>
            <a:r>
              <a:rPr lang="en-GB" baseline="0" dirty="0" err="1" smtClean="0"/>
              <a:t>yp</a:t>
            </a:r>
            <a:r>
              <a:rPr lang="en-GB" baseline="0" dirty="0" smtClean="0"/>
              <a:t> needs to be able to disclose that you are at risk. If there is a barrier to communication then this is more challenging to disclose.  </a:t>
            </a:r>
          </a:p>
          <a:p>
            <a:endParaRPr lang="en-GB" dirty="0"/>
          </a:p>
        </p:txBody>
      </p:sp>
      <p:sp>
        <p:nvSpPr>
          <p:cNvPr id="4" name="Slide Number Placeholder 3"/>
          <p:cNvSpPr>
            <a:spLocks noGrp="1"/>
          </p:cNvSpPr>
          <p:nvPr>
            <p:ph type="sldNum" sz="quarter" idx="10"/>
          </p:nvPr>
        </p:nvSpPr>
        <p:spPr/>
        <p:txBody>
          <a:bodyPr/>
          <a:lstStyle/>
          <a:p>
            <a:fld id="{12089AEE-ED82-4483-8DDF-A52A46A2F423}" type="slidenum">
              <a:rPr lang="en-GB" smtClean="0"/>
              <a:t>12</a:t>
            </a:fld>
            <a:endParaRPr lang="en-GB"/>
          </a:p>
        </p:txBody>
      </p:sp>
    </p:spTree>
    <p:extLst>
      <p:ext uri="{BB962C8B-B14F-4D97-AF65-F5344CB8AC3E}">
        <p14:creationId xmlns:p14="http://schemas.microsoft.com/office/powerpoint/2010/main" val="2413504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089AEE-ED82-4483-8DDF-A52A46A2F423}" type="slidenum">
              <a:rPr lang="en-GB" smtClean="0"/>
              <a:t>13</a:t>
            </a:fld>
            <a:endParaRPr lang="en-GB"/>
          </a:p>
        </p:txBody>
      </p:sp>
    </p:spTree>
    <p:extLst>
      <p:ext uri="{BB962C8B-B14F-4D97-AF65-F5344CB8AC3E}">
        <p14:creationId xmlns:p14="http://schemas.microsoft.com/office/powerpoint/2010/main" val="2270407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089AEE-ED82-4483-8DDF-A52A46A2F423}" type="slidenum">
              <a:rPr lang="en-GB" smtClean="0"/>
              <a:t>14</a:t>
            </a:fld>
            <a:endParaRPr lang="en-GB"/>
          </a:p>
        </p:txBody>
      </p:sp>
    </p:spTree>
    <p:extLst>
      <p:ext uri="{BB962C8B-B14F-4D97-AF65-F5344CB8AC3E}">
        <p14:creationId xmlns:p14="http://schemas.microsoft.com/office/powerpoint/2010/main" val="1123735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Then</a:t>
            </a:r>
            <a:r>
              <a:rPr lang="en-GB" baseline="0" dirty="0" smtClean="0"/>
              <a:t> </a:t>
            </a:r>
            <a:r>
              <a:rPr lang="en-GB" baseline="0" dirty="0" smtClean="0"/>
              <a:t>we talk about the approaches which start with the practitioner themselves, leading up to high tech augmentative communication devises. </a:t>
            </a:r>
            <a:endParaRPr lang="en-GB" baseline="0" dirty="0" smtClean="0"/>
          </a:p>
          <a:p>
            <a:endParaRPr lang="en-GB" baseline="0" dirty="0" smtClean="0"/>
          </a:p>
          <a:p>
            <a:r>
              <a:rPr lang="en-GB" baseline="0" dirty="0" smtClean="0"/>
              <a:t>The emphasis is on using low tech communication to teach communication skills before moving to the more high tech options or learning to sign. </a:t>
            </a:r>
            <a:endParaRPr lang="en-GB" dirty="0"/>
          </a:p>
        </p:txBody>
      </p:sp>
      <p:sp>
        <p:nvSpPr>
          <p:cNvPr id="4" name="Slide Number Placeholder 3"/>
          <p:cNvSpPr>
            <a:spLocks noGrp="1"/>
          </p:cNvSpPr>
          <p:nvPr>
            <p:ph type="sldNum" sz="quarter" idx="10"/>
          </p:nvPr>
        </p:nvSpPr>
        <p:spPr/>
        <p:txBody>
          <a:bodyPr/>
          <a:lstStyle/>
          <a:p>
            <a:fld id="{12089AEE-ED82-4483-8DDF-A52A46A2F423}" type="slidenum">
              <a:rPr lang="en-GB" smtClean="0"/>
              <a:t>15</a:t>
            </a:fld>
            <a:endParaRPr lang="en-GB"/>
          </a:p>
        </p:txBody>
      </p:sp>
    </p:spTree>
    <p:extLst>
      <p:ext uri="{BB962C8B-B14F-4D97-AF65-F5344CB8AC3E}">
        <p14:creationId xmlns:p14="http://schemas.microsoft.com/office/powerpoint/2010/main" val="2011681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School audit tool</a:t>
            </a:r>
            <a:r>
              <a:rPr lang="en-GB" baseline="0" dirty="0" smtClean="0"/>
              <a:t> used here (page 11 in the handbook) – completed individually – self reflection so not a group task. </a:t>
            </a:r>
          </a:p>
          <a:p>
            <a:endParaRPr lang="en-GB" baseline="0" dirty="0" smtClean="0"/>
          </a:p>
          <a:p>
            <a:r>
              <a:rPr lang="en-GB" baseline="0" dirty="0" smtClean="0"/>
              <a:t>Starts with the mores straight forward communication methods e.g. allow time to respond, to some of the more complicated and specialist communication methods such as PODD (Pragmatic Organisational Dynamic Display).</a:t>
            </a:r>
            <a:endParaRPr lang="en-GB" dirty="0"/>
          </a:p>
        </p:txBody>
      </p:sp>
      <p:sp>
        <p:nvSpPr>
          <p:cNvPr id="4" name="Slide Number Placeholder 3"/>
          <p:cNvSpPr>
            <a:spLocks noGrp="1"/>
          </p:cNvSpPr>
          <p:nvPr>
            <p:ph type="sldNum" sz="quarter" idx="10"/>
          </p:nvPr>
        </p:nvSpPr>
        <p:spPr/>
        <p:txBody>
          <a:bodyPr/>
          <a:lstStyle/>
          <a:p>
            <a:fld id="{12089AEE-ED82-4483-8DDF-A52A46A2F423}" type="slidenum">
              <a:rPr lang="en-GB" smtClean="0"/>
              <a:t>16</a:t>
            </a:fld>
            <a:endParaRPr lang="en-GB"/>
          </a:p>
        </p:txBody>
      </p:sp>
    </p:spTree>
    <p:extLst>
      <p:ext uri="{BB962C8B-B14F-4D97-AF65-F5344CB8AC3E}">
        <p14:creationId xmlns:p14="http://schemas.microsoft.com/office/powerpoint/2010/main" val="106987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089AEE-ED82-4483-8DDF-A52A46A2F423}" type="slidenum">
              <a:rPr lang="en-GB" smtClean="0"/>
              <a:t>17</a:t>
            </a:fld>
            <a:endParaRPr lang="en-GB"/>
          </a:p>
        </p:txBody>
      </p:sp>
    </p:spTree>
    <p:extLst>
      <p:ext uri="{BB962C8B-B14F-4D97-AF65-F5344CB8AC3E}">
        <p14:creationId xmlns:p14="http://schemas.microsoft.com/office/powerpoint/2010/main" val="2556056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089AEE-ED82-4483-8DDF-A52A46A2F423}" type="slidenum">
              <a:rPr lang="en-GB" smtClean="0"/>
              <a:t>18</a:t>
            </a:fld>
            <a:endParaRPr lang="en-GB"/>
          </a:p>
        </p:txBody>
      </p:sp>
    </p:spTree>
    <p:extLst>
      <p:ext uri="{BB962C8B-B14F-4D97-AF65-F5344CB8AC3E}">
        <p14:creationId xmlns:p14="http://schemas.microsoft.com/office/powerpoint/2010/main" val="1131219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089AEE-ED82-4483-8DDF-A52A46A2F423}" type="slidenum">
              <a:rPr lang="en-GB" smtClean="0"/>
              <a:t>19</a:t>
            </a:fld>
            <a:endParaRPr lang="en-GB"/>
          </a:p>
        </p:txBody>
      </p:sp>
    </p:spTree>
    <p:extLst>
      <p:ext uri="{BB962C8B-B14F-4D97-AF65-F5344CB8AC3E}">
        <p14:creationId xmlns:p14="http://schemas.microsoft.com/office/powerpoint/2010/main" val="8930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whole school approach that will benefit everybody. This is</a:t>
            </a:r>
            <a:r>
              <a:rPr lang="en-GB" baseline="0" dirty="0" smtClean="0"/>
              <a:t> about rethinking a whole-school ethos and culture and making inclusive communication the responsibility of all. </a:t>
            </a:r>
          </a:p>
          <a:p>
            <a:endParaRPr lang="en-GB" baseline="0" dirty="0" smtClean="0"/>
          </a:p>
          <a:p>
            <a:r>
              <a:rPr lang="en-GB" baseline="0" dirty="0" smtClean="0"/>
              <a:t>It explains that there are many different forms of communication, some simple and some more complex. </a:t>
            </a:r>
          </a:p>
          <a:p>
            <a:endParaRPr lang="en-GB" baseline="0" dirty="0" smtClean="0"/>
          </a:p>
          <a:p>
            <a:r>
              <a:rPr lang="en-GB" baseline="0" dirty="0" smtClean="0"/>
              <a:t>It provides the setting insight into what is achievable and what they can do to be making a difference through self assessment and planning. </a:t>
            </a:r>
            <a:endParaRPr lang="en-GB" dirty="0"/>
          </a:p>
        </p:txBody>
      </p:sp>
      <p:sp>
        <p:nvSpPr>
          <p:cNvPr id="4" name="Slide Number Placeholder 3"/>
          <p:cNvSpPr>
            <a:spLocks noGrp="1"/>
          </p:cNvSpPr>
          <p:nvPr>
            <p:ph type="sldNum" sz="quarter" idx="10"/>
          </p:nvPr>
        </p:nvSpPr>
        <p:spPr/>
        <p:txBody>
          <a:bodyPr/>
          <a:lstStyle/>
          <a:p>
            <a:fld id="{12089AEE-ED82-4483-8DDF-A52A46A2F423}" type="slidenum">
              <a:rPr lang="en-GB" smtClean="0"/>
              <a:t>2</a:t>
            </a:fld>
            <a:endParaRPr lang="en-GB"/>
          </a:p>
        </p:txBody>
      </p:sp>
    </p:spTree>
    <p:extLst>
      <p:ext uri="{BB962C8B-B14F-4D97-AF65-F5344CB8AC3E}">
        <p14:creationId xmlns:p14="http://schemas.microsoft.com/office/powerpoint/2010/main" val="2397460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all services who</a:t>
            </a:r>
            <a:r>
              <a:rPr lang="en-GB" baseline="0" dirty="0" smtClean="0"/>
              <a:t> available to practitioners to support inclusive communication development work. </a:t>
            </a:r>
          </a:p>
          <a:p>
            <a:endParaRPr lang="en-GB" baseline="0" dirty="0" smtClean="0"/>
          </a:p>
          <a:p>
            <a:r>
              <a:rPr lang="en-GB" baseline="0" dirty="0" smtClean="0"/>
              <a:t>List of training opportunities within page 14 of the handbook.  </a:t>
            </a:r>
            <a:endParaRPr lang="en-GB" dirty="0"/>
          </a:p>
        </p:txBody>
      </p:sp>
      <p:sp>
        <p:nvSpPr>
          <p:cNvPr id="4" name="Slide Number Placeholder 3"/>
          <p:cNvSpPr>
            <a:spLocks noGrp="1"/>
          </p:cNvSpPr>
          <p:nvPr>
            <p:ph type="sldNum" sz="quarter" idx="10"/>
          </p:nvPr>
        </p:nvSpPr>
        <p:spPr/>
        <p:txBody>
          <a:bodyPr/>
          <a:lstStyle/>
          <a:p>
            <a:fld id="{12089AEE-ED82-4483-8DDF-A52A46A2F423}" type="slidenum">
              <a:rPr lang="en-GB" smtClean="0"/>
              <a:t>20</a:t>
            </a:fld>
            <a:endParaRPr lang="en-GB"/>
          </a:p>
        </p:txBody>
      </p:sp>
    </p:spTree>
    <p:extLst>
      <p:ext uri="{BB962C8B-B14F-4D97-AF65-F5344CB8AC3E}">
        <p14:creationId xmlns:p14="http://schemas.microsoft.com/office/powerpoint/2010/main" val="3923119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to create a plan. </a:t>
            </a:r>
          </a:p>
          <a:p>
            <a:endParaRPr lang="en-GB" dirty="0" smtClean="0"/>
          </a:p>
          <a:p>
            <a:r>
              <a:rPr lang="en-GB" dirty="0" smtClean="0"/>
              <a:t>Form an implementation team within your establishment to developed a small or larger scale element of inclusive communication. </a:t>
            </a:r>
            <a:endParaRPr lang="en-GB" dirty="0"/>
          </a:p>
        </p:txBody>
      </p:sp>
      <p:sp>
        <p:nvSpPr>
          <p:cNvPr id="4" name="Slide Number Placeholder 3"/>
          <p:cNvSpPr>
            <a:spLocks noGrp="1"/>
          </p:cNvSpPr>
          <p:nvPr>
            <p:ph type="sldNum" sz="quarter" idx="10"/>
          </p:nvPr>
        </p:nvSpPr>
        <p:spPr/>
        <p:txBody>
          <a:bodyPr/>
          <a:lstStyle/>
          <a:p>
            <a:fld id="{12089AEE-ED82-4483-8DDF-A52A46A2F423}" type="slidenum">
              <a:rPr lang="en-GB" smtClean="0"/>
              <a:t>21</a:t>
            </a:fld>
            <a:endParaRPr lang="en-GB"/>
          </a:p>
        </p:txBody>
      </p:sp>
    </p:spTree>
    <p:extLst>
      <p:ext uri="{BB962C8B-B14F-4D97-AF65-F5344CB8AC3E}">
        <p14:creationId xmlns:p14="http://schemas.microsoft.com/office/powerpoint/2010/main" val="832787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089AEE-ED82-4483-8DDF-A52A46A2F423}" type="slidenum">
              <a:rPr lang="en-GB" smtClean="0"/>
              <a:t>22</a:t>
            </a:fld>
            <a:endParaRPr lang="en-GB"/>
          </a:p>
        </p:txBody>
      </p:sp>
    </p:spTree>
    <p:extLst>
      <p:ext uri="{BB962C8B-B14F-4D97-AF65-F5344CB8AC3E}">
        <p14:creationId xmlns:p14="http://schemas.microsoft.com/office/powerpoint/2010/main" val="1979928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applies to early learning centres and child care.</a:t>
            </a:r>
          </a:p>
          <a:p>
            <a:endParaRPr lang="en-GB" dirty="0" smtClean="0"/>
          </a:p>
          <a:p>
            <a:r>
              <a:rPr lang="en-GB" dirty="0" smtClean="0"/>
              <a:t>If</a:t>
            </a:r>
            <a:r>
              <a:rPr lang="en-GB" baseline="0" dirty="0" smtClean="0"/>
              <a:t> we were delivering to primary or secondary school settings we would refer to the appropriate legislation the handbook.</a:t>
            </a:r>
          </a:p>
          <a:p>
            <a:endParaRPr lang="en-GB" baseline="0" dirty="0" smtClean="0"/>
          </a:p>
          <a:p>
            <a:r>
              <a:rPr lang="en-GB" baseline="0" dirty="0" smtClean="0"/>
              <a:t>There are different versions of the handbook specific to ELC, and schools.  </a:t>
            </a:r>
            <a:endParaRPr lang="en-GB" dirty="0"/>
          </a:p>
        </p:txBody>
      </p:sp>
      <p:sp>
        <p:nvSpPr>
          <p:cNvPr id="4" name="Slide Number Placeholder 3"/>
          <p:cNvSpPr>
            <a:spLocks noGrp="1"/>
          </p:cNvSpPr>
          <p:nvPr>
            <p:ph type="sldNum" sz="quarter" idx="10"/>
          </p:nvPr>
        </p:nvSpPr>
        <p:spPr/>
        <p:txBody>
          <a:bodyPr/>
          <a:lstStyle/>
          <a:p>
            <a:fld id="{12089AEE-ED82-4483-8DDF-A52A46A2F423}" type="slidenum">
              <a:rPr lang="en-GB" smtClean="0"/>
              <a:t>3</a:t>
            </a:fld>
            <a:endParaRPr lang="en-GB"/>
          </a:p>
        </p:txBody>
      </p:sp>
    </p:spTree>
    <p:extLst>
      <p:ext uri="{BB962C8B-B14F-4D97-AF65-F5344CB8AC3E}">
        <p14:creationId xmlns:p14="http://schemas.microsoft.com/office/powerpoint/2010/main" val="2679571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was</a:t>
            </a:r>
            <a:r>
              <a:rPr lang="en-GB" baseline="0" dirty="0" smtClean="0"/>
              <a:t> developed through</a:t>
            </a:r>
            <a:r>
              <a:rPr lang="en-GB" dirty="0" smtClean="0"/>
              <a:t> a multiagency working group comprising of SLT,</a:t>
            </a:r>
            <a:r>
              <a:rPr lang="en-GB" baseline="0" dirty="0" smtClean="0"/>
              <a:t> EPS, ESO (ASN), MAS, SES, EAL and representatives from ELC and schools. </a:t>
            </a:r>
          </a:p>
          <a:p>
            <a:endParaRPr lang="en-GB" baseline="0" dirty="0" smtClean="0"/>
          </a:p>
          <a:p>
            <a:r>
              <a:rPr lang="en-GB" baseline="0" dirty="0" smtClean="0"/>
              <a:t>The blue communication symbol is an increasingly recognised symbol for an inclusive communication environment. The important thing to note is that the arrow goes both ways in the symbol so communication is clearly a two-way process with responsibility on both sides (especially the grown ups!).</a:t>
            </a:r>
          </a:p>
        </p:txBody>
      </p:sp>
      <p:sp>
        <p:nvSpPr>
          <p:cNvPr id="4" name="Slide Number Placeholder 3"/>
          <p:cNvSpPr>
            <a:spLocks noGrp="1"/>
          </p:cNvSpPr>
          <p:nvPr>
            <p:ph type="sldNum" sz="quarter" idx="10"/>
          </p:nvPr>
        </p:nvSpPr>
        <p:spPr/>
        <p:txBody>
          <a:bodyPr/>
          <a:lstStyle/>
          <a:p>
            <a:fld id="{12089AEE-ED82-4483-8DDF-A52A46A2F423}" type="slidenum">
              <a:rPr lang="en-GB" smtClean="0"/>
              <a:t>4</a:t>
            </a:fld>
            <a:endParaRPr lang="en-GB"/>
          </a:p>
        </p:txBody>
      </p:sp>
    </p:spTree>
    <p:extLst>
      <p:ext uri="{BB962C8B-B14F-4D97-AF65-F5344CB8AC3E}">
        <p14:creationId xmlns:p14="http://schemas.microsoft.com/office/powerpoint/2010/main" val="3456351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activity selected is dependant on whom is delivering the input and their specialist</a:t>
            </a:r>
            <a:r>
              <a:rPr lang="en-GB" baseline="0" dirty="0" smtClean="0"/>
              <a:t> </a:t>
            </a:r>
            <a:r>
              <a:rPr lang="en-GB" dirty="0" smtClean="0"/>
              <a:t>knowledge and skills. </a:t>
            </a:r>
            <a:endParaRPr lang="en-GB" dirty="0"/>
          </a:p>
        </p:txBody>
      </p:sp>
      <p:sp>
        <p:nvSpPr>
          <p:cNvPr id="4" name="Slide Number Placeholder 3"/>
          <p:cNvSpPr>
            <a:spLocks noGrp="1"/>
          </p:cNvSpPr>
          <p:nvPr>
            <p:ph type="sldNum" sz="quarter" idx="10"/>
          </p:nvPr>
        </p:nvSpPr>
        <p:spPr/>
        <p:txBody>
          <a:bodyPr/>
          <a:lstStyle/>
          <a:p>
            <a:fld id="{12089AEE-ED82-4483-8DDF-A52A46A2F423}" type="slidenum">
              <a:rPr lang="en-GB" smtClean="0"/>
              <a:t>5</a:t>
            </a:fld>
            <a:endParaRPr lang="en-GB"/>
          </a:p>
        </p:txBody>
      </p:sp>
    </p:spTree>
    <p:extLst>
      <p:ext uri="{BB962C8B-B14F-4D97-AF65-F5344CB8AC3E}">
        <p14:creationId xmlns:p14="http://schemas.microsoft.com/office/powerpoint/2010/main" val="3950544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Summary of participant responses from activity (generally).</a:t>
            </a:r>
            <a:endParaRPr lang="en-GB" dirty="0"/>
          </a:p>
        </p:txBody>
      </p:sp>
      <p:sp>
        <p:nvSpPr>
          <p:cNvPr id="4" name="Slide Number Placeholder 3"/>
          <p:cNvSpPr>
            <a:spLocks noGrp="1"/>
          </p:cNvSpPr>
          <p:nvPr>
            <p:ph type="sldNum" sz="quarter" idx="10"/>
          </p:nvPr>
        </p:nvSpPr>
        <p:spPr/>
        <p:txBody>
          <a:bodyPr/>
          <a:lstStyle/>
          <a:p>
            <a:fld id="{12089AEE-ED82-4483-8DDF-A52A46A2F423}" type="slidenum">
              <a:rPr lang="en-GB" smtClean="0"/>
              <a:t>6</a:t>
            </a:fld>
            <a:endParaRPr lang="en-GB"/>
          </a:p>
        </p:txBody>
      </p:sp>
    </p:spTree>
    <p:extLst>
      <p:ext uri="{BB962C8B-B14F-4D97-AF65-F5344CB8AC3E}">
        <p14:creationId xmlns:p14="http://schemas.microsoft.com/office/powerpoint/2010/main" val="68034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import thing here is about knowing what the barrier to communication can be (often know by knowing the child – A whole-school; relational approach plus learner profiles makes this job a lot easier).</a:t>
            </a:r>
          </a:p>
          <a:p>
            <a:endParaRPr lang="en-GB" dirty="0" smtClean="0"/>
          </a:p>
          <a:p>
            <a:r>
              <a:rPr lang="en-GB" dirty="0" smtClean="0"/>
              <a:t>Barriers to communication is discussed with the group – the more obvious ones tend to come up first and are generally followed by a recognition that language</a:t>
            </a:r>
            <a:r>
              <a:rPr lang="en-GB" baseline="0" dirty="0" smtClean="0"/>
              <a:t> development and skills can be a barrier e.g. exposure to or lack of vocabulary heard at home, differing levels of emotional literacy, self-regulation, medical difficulties, neurodevelopment conditions etc. </a:t>
            </a:r>
          </a:p>
          <a:p>
            <a:endParaRPr lang="en-GB" baseline="0" dirty="0" smtClean="0"/>
          </a:p>
          <a:p>
            <a:r>
              <a:rPr lang="en-GB" baseline="0" dirty="0" smtClean="0"/>
              <a:t>Once the barriers are acknowledged and recognised there is motivation to create inclusive communication environments. The point is made that every available means of communication is ok. In fact, valued. TOTAL COMMUNICATION. Not being scared to do try because it is thought to be the wrong message. </a:t>
            </a:r>
          </a:p>
          <a:p>
            <a:endParaRPr lang="en-GB" baseline="0" dirty="0" smtClean="0"/>
          </a:p>
          <a:p>
            <a:r>
              <a:rPr lang="en-GB" baseline="0" dirty="0" smtClean="0"/>
              <a:t>It is about being understanding and being understood. </a:t>
            </a:r>
            <a:endParaRPr lang="en-GB" dirty="0"/>
          </a:p>
        </p:txBody>
      </p:sp>
      <p:sp>
        <p:nvSpPr>
          <p:cNvPr id="4" name="Slide Number Placeholder 3"/>
          <p:cNvSpPr>
            <a:spLocks noGrp="1"/>
          </p:cNvSpPr>
          <p:nvPr>
            <p:ph type="sldNum" sz="quarter" idx="10"/>
          </p:nvPr>
        </p:nvSpPr>
        <p:spPr/>
        <p:txBody>
          <a:bodyPr/>
          <a:lstStyle/>
          <a:p>
            <a:fld id="{12089AEE-ED82-4483-8DDF-A52A46A2F423}" type="slidenum">
              <a:rPr lang="en-GB" smtClean="0"/>
              <a:t>7</a:t>
            </a:fld>
            <a:endParaRPr lang="en-GB"/>
          </a:p>
        </p:txBody>
      </p:sp>
    </p:spTree>
    <p:extLst>
      <p:ext uri="{BB962C8B-B14F-4D97-AF65-F5344CB8AC3E}">
        <p14:creationId xmlns:p14="http://schemas.microsoft.com/office/powerpoint/2010/main" val="2522594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four capacities in symbol form.</a:t>
            </a:r>
            <a:r>
              <a:rPr lang="en-GB" baseline="0" dirty="0" smtClean="0"/>
              <a:t> This demonstrates how easy it is to use pictures to communicate quite complicated constructs/concepts. </a:t>
            </a:r>
          </a:p>
          <a:p>
            <a:endParaRPr lang="en-GB" baseline="0" dirty="0" smtClean="0"/>
          </a:p>
          <a:p>
            <a:r>
              <a:rPr lang="en-GB" baseline="0" dirty="0" smtClean="0"/>
              <a:t>SLT – good practice states that the word(s) should be written in comic sans above the symbol/image. Should be standard practice. </a:t>
            </a:r>
          </a:p>
          <a:p>
            <a:endParaRPr lang="en-GB" baseline="0" dirty="0" smtClean="0"/>
          </a:p>
          <a:p>
            <a:r>
              <a:rPr lang="en-GB" baseline="0" dirty="0" smtClean="0"/>
              <a:t> </a:t>
            </a:r>
            <a:endParaRPr lang="en-GB" dirty="0" smtClean="0"/>
          </a:p>
        </p:txBody>
      </p:sp>
      <p:sp>
        <p:nvSpPr>
          <p:cNvPr id="4" name="Slide Number Placeholder 3"/>
          <p:cNvSpPr>
            <a:spLocks noGrp="1"/>
          </p:cNvSpPr>
          <p:nvPr>
            <p:ph type="sldNum" sz="quarter" idx="10"/>
          </p:nvPr>
        </p:nvSpPr>
        <p:spPr/>
        <p:txBody>
          <a:bodyPr/>
          <a:lstStyle/>
          <a:p>
            <a:fld id="{12089AEE-ED82-4483-8DDF-A52A46A2F423}" type="slidenum">
              <a:rPr lang="en-GB" smtClean="0"/>
              <a:t>8</a:t>
            </a:fld>
            <a:endParaRPr lang="en-GB"/>
          </a:p>
        </p:txBody>
      </p:sp>
    </p:spTree>
    <p:extLst>
      <p:ext uri="{BB962C8B-B14F-4D97-AF65-F5344CB8AC3E}">
        <p14:creationId xmlns:p14="http://schemas.microsoft.com/office/powerpoint/2010/main" val="396175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089AEE-ED82-4483-8DDF-A52A46A2F423}" type="slidenum">
              <a:rPr lang="en-GB" smtClean="0"/>
              <a:t>9</a:t>
            </a:fld>
            <a:endParaRPr lang="en-GB"/>
          </a:p>
        </p:txBody>
      </p:sp>
    </p:spTree>
    <p:extLst>
      <p:ext uri="{BB962C8B-B14F-4D97-AF65-F5344CB8AC3E}">
        <p14:creationId xmlns:p14="http://schemas.microsoft.com/office/powerpoint/2010/main" val="255614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99792" y="2130425"/>
            <a:ext cx="5758408"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3419872" y="3886200"/>
            <a:ext cx="435252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1C93A2F-A4FF-4A8E-BEBD-993ACDB156C0}"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B1FC4B-6C59-4759-975E-ED5EF0EBED28}" type="slidenum">
              <a:rPr lang="en-GB" smtClean="0"/>
              <a:t>‹#›</a:t>
            </a:fld>
            <a:endParaRPr lang="en-GB"/>
          </a:p>
        </p:txBody>
      </p:sp>
    </p:spTree>
    <p:extLst>
      <p:ext uri="{BB962C8B-B14F-4D97-AF65-F5344CB8AC3E}">
        <p14:creationId xmlns:p14="http://schemas.microsoft.com/office/powerpoint/2010/main" val="405958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C93A2F-A4FF-4A8E-BEBD-993ACDB156C0}"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B1FC4B-6C59-4759-975E-ED5EF0EBED28}" type="slidenum">
              <a:rPr lang="en-GB" smtClean="0"/>
              <a:t>‹#›</a:t>
            </a:fld>
            <a:endParaRPr lang="en-GB"/>
          </a:p>
        </p:txBody>
      </p:sp>
    </p:spTree>
    <p:extLst>
      <p:ext uri="{BB962C8B-B14F-4D97-AF65-F5344CB8AC3E}">
        <p14:creationId xmlns:p14="http://schemas.microsoft.com/office/powerpoint/2010/main" val="1454586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C93A2F-A4FF-4A8E-BEBD-993ACDB156C0}"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B1FC4B-6C59-4759-975E-ED5EF0EBED28}" type="slidenum">
              <a:rPr lang="en-GB" smtClean="0"/>
              <a:t>‹#›</a:t>
            </a:fld>
            <a:endParaRPr lang="en-GB"/>
          </a:p>
        </p:txBody>
      </p:sp>
    </p:spTree>
    <p:extLst>
      <p:ext uri="{BB962C8B-B14F-4D97-AF65-F5344CB8AC3E}">
        <p14:creationId xmlns:p14="http://schemas.microsoft.com/office/powerpoint/2010/main" val="1292054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1C93A2F-A4FF-4A8E-BEBD-993ACDB156C0}"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B1FC4B-6C59-4759-975E-ED5EF0EBED28}" type="slidenum">
              <a:rPr lang="en-GB" smtClean="0"/>
              <a:t>‹#›</a:t>
            </a:fld>
            <a:endParaRPr lang="en-GB"/>
          </a:p>
        </p:txBody>
      </p:sp>
    </p:spTree>
    <p:extLst>
      <p:ext uri="{BB962C8B-B14F-4D97-AF65-F5344CB8AC3E}">
        <p14:creationId xmlns:p14="http://schemas.microsoft.com/office/powerpoint/2010/main" val="173630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C93A2F-A4FF-4A8E-BEBD-993ACDB156C0}" type="datetimeFigureOut">
              <a:rPr lang="en-GB" smtClean="0"/>
              <a:t>04/02/2020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6B1FC4B-6C59-4759-975E-ED5EF0EBED28}" type="slidenum">
              <a:rPr lang="en-GB" smtClean="0"/>
              <a:t>‹#›</a:t>
            </a:fld>
            <a:endParaRPr lang="en-GB"/>
          </a:p>
        </p:txBody>
      </p:sp>
    </p:spTree>
    <p:extLst>
      <p:ext uri="{BB962C8B-B14F-4D97-AF65-F5344CB8AC3E}">
        <p14:creationId xmlns:p14="http://schemas.microsoft.com/office/powerpoint/2010/main" val="2493057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1C93A2F-A4FF-4A8E-BEBD-993ACDB156C0}" type="datetimeFigureOut">
              <a:rPr lang="en-GB" smtClean="0"/>
              <a:t>04/02/2020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B1FC4B-6C59-4759-975E-ED5EF0EBED28}" type="slidenum">
              <a:rPr lang="en-GB" smtClean="0"/>
              <a:t>‹#›</a:t>
            </a:fld>
            <a:endParaRPr lang="en-GB"/>
          </a:p>
        </p:txBody>
      </p:sp>
    </p:spTree>
    <p:extLst>
      <p:ext uri="{BB962C8B-B14F-4D97-AF65-F5344CB8AC3E}">
        <p14:creationId xmlns:p14="http://schemas.microsoft.com/office/powerpoint/2010/main" val="2190283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1C93A2F-A4FF-4A8E-BEBD-993ACDB156C0}" type="datetimeFigureOut">
              <a:rPr lang="en-GB" smtClean="0"/>
              <a:t>04/02/2020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6B1FC4B-6C59-4759-975E-ED5EF0EBED28}" type="slidenum">
              <a:rPr lang="en-GB" smtClean="0"/>
              <a:t>‹#›</a:t>
            </a:fld>
            <a:endParaRPr lang="en-GB"/>
          </a:p>
        </p:txBody>
      </p:sp>
    </p:spTree>
    <p:extLst>
      <p:ext uri="{BB962C8B-B14F-4D97-AF65-F5344CB8AC3E}">
        <p14:creationId xmlns:p14="http://schemas.microsoft.com/office/powerpoint/2010/main" val="120788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1C93A2F-A4FF-4A8E-BEBD-993ACDB156C0}" type="datetimeFigureOut">
              <a:rPr lang="en-GB" smtClean="0"/>
              <a:t>04/02/2020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6B1FC4B-6C59-4759-975E-ED5EF0EBED28}" type="slidenum">
              <a:rPr lang="en-GB" smtClean="0"/>
              <a:t>‹#›</a:t>
            </a:fld>
            <a:endParaRPr lang="en-GB"/>
          </a:p>
        </p:txBody>
      </p:sp>
    </p:spTree>
    <p:extLst>
      <p:ext uri="{BB962C8B-B14F-4D97-AF65-F5344CB8AC3E}">
        <p14:creationId xmlns:p14="http://schemas.microsoft.com/office/powerpoint/2010/main" val="4470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93A2F-A4FF-4A8E-BEBD-993ACDB156C0}" type="datetimeFigureOut">
              <a:rPr lang="en-GB" smtClean="0"/>
              <a:t>04/02/2020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6B1FC4B-6C59-4759-975E-ED5EF0EBED28}" type="slidenum">
              <a:rPr lang="en-GB" smtClean="0"/>
              <a:t>‹#›</a:t>
            </a:fld>
            <a:endParaRPr lang="en-GB"/>
          </a:p>
        </p:txBody>
      </p:sp>
    </p:spTree>
    <p:extLst>
      <p:ext uri="{BB962C8B-B14F-4D97-AF65-F5344CB8AC3E}">
        <p14:creationId xmlns:p14="http://schemas.microsoft.com/office/powerpoint/2010/main" val="115690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93A2F-A4FF-4A8E-BEBD-993ACDB156C0}" type="datetimeFigureOut">
              <a:rPr lang="en-GB" smtClean="0"/>
              <a:t>04/02/2020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B1FC4B-6C59-4759-975E-ED5EF0EBED28}" type="slidenum">
              <a:rPr lang="en-GB" smtClean="0"/>
              <a:t>‹#›</a:t>
            </a:fld>
            <a:endParaRPr lang="en-GB"/>
          </a:p>
        </p:txBody>
      </p:sp>
    </p:spTree>
    <p:extLst>
      <p:ext uri="{BB962C8B-B14F-4D97-AF65-F5344CB8AC3E}">
        <p14:creationId xmlns:p14="http://schemas.microsoft.com/office/powerpoint/2010/main" val="209517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C93A2F-A4FF-4A8E-BEBD-993ACDB156C0}" type="datetimeFigureOut">
              <a:rPr lang="en-GB" smtClean="0"/>
              <a:t>04/02/2020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6B1FC4B-6C59-4759-975E-ED5EF0EBED28}" type="slidenum">
              <a:rPr lang="en-GB" smtClean="0"/>
              <a:t>‹#›</a:t>
            </a:fld>
            <a:endParaRPr lang="en-GB"/>
          </a:p>
        </p:txBody>
      </p:sp>
    </p:spTree>
    <p:extLst>
      <p:ext uri="{BB962C8B-B14F-4D97-AF65-F5344CB8AC3E}">
        <p14:creationId xmlns:p14="http://schemas.microsoft.com/office/powerpoint/2010/main" val="2905559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39752" y="274638"/>
            <a:ext cx="6347048"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2411760" y="1600200"/>
            <a:ext cx="627504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93A2F-A4FF-4A8E-BEBD-993ACDB156C0}" type="datetimeFigureOut">
              <a:rPr lang="en-GB" smtClean="0"/>
              <a:t>04/02/2020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1FC4B-6C59-4759-975E-ED5EF0EBED28}" type="slidenum">
              <a:rPr lang="en-GB" smtClean="0"/>
              <a:t>‹#›</a:t>
            </a:fld>
            <a:endParaRPr lang="en-GB"/>
          </a:p>
        </p:txBody>
      </p:sp>
      <p:sp>
        <p:nvSpPr>
          <p:cNvPr id="7" name="Rounded Rectangle 6" descr="\\morayfile01\userdata$\kirsty.henry\My Documents\My Pictures\EY EXPANSION PHOTO.jpg"/>
          <p:cNvSpPr/>
          <p:nvPr/>
        </p:nvSpPr>
        <p:spPr>
          <a:xfrm>
            <a:off x="323528" y="299515"/>
            <a:ext cx="1877711" cy="6048672"/>
          </a:xfrm>
          <a:prstGeom prst="roundRect">
            <a:avLst>
              <a:gd name="adj" fmla="val 10000"/>
            </a:avLst>
          </a:prstGeom>
          <a:blipFill>
            <a:blip r:embed="rId13">
              <a:extLst>
                <a:ext uri="{28A0092B-C50C-407E-A947-70E740481C1C}">
                  <a14:useLocalDpi xmlns:a14="http://schemas.microsoft.com/office/drawing/2010/main" val="0"/>
                </a:ext>
              </a:extLst>
            </a:blip>
            <a:srcRect/>
            <a:stretch>
              <a:fillRect l="-217000" r="-217000"/>
            </a:stretch>
          </a:blipFill>
        </p:spPr>
        <p:style>
          <a:lnRef idx="0">
            <a:schemeClr val="lt2">
              <a:hueOff val="0"/>
              <a:satOff val="0"/>
              <a:lumOff val="0"/>
              <a:alphaOff val="0"/>
            </a:schemeClr>
          </a:lnRef>
          <a:fillRef idx="1">
            <a:scrgbClr r="0" g="0" b="0"/>
          </a:fillRef>
          <a:effectRef idx="2">
            <a:schemeClr val="dk2">
              <a:tint val="50000"/>
              <a:hueOff val="0"/>
              <a:satOff val="0"/>
              <a:lumOff val="0"/>
              <a:alphaOff val="0"/>
            </a:schemeClr>
          </a:effectRef>
          <a:fontRef idx="minor">
            <a:schemeClr val="lt2">
              <a:hueOff val="0"/>
              <a:satOff val="0"/>
              <a:lumOff val="0"/>
              <a:alphaOff val="0"/>
            </a:schemeClr>
          </a:fontRef>
        </p:style>
      </p:sp>
      <p:sp>
        <p:nvSpPr>
          <p:cNvPr id="8" name="Rectangle 7"/>
          <p:cNvSpPr/>
          <p:nvPr/>
        </p:nvSpPr>
        <p:spPr>
          <a:xfrm>
            <a:off x="-1" y="6259132"/>
            <a:ext cx="9144001" cy="206062"/>
          </a:xfrm>
          <a:prstGeom prst="rect">
            <a:avLst/>
          </a:prstGeom>
          <a:solidFill>
            <a:srgbClr val="853F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descr="http://interchange.moray.gov.uk/int_images/image_108930.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67339" y="5015950"/>
            <a:ext cx="186690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388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2.emf"/><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9792" y="1628801"/>
            <a:ext cx="5758408" cy="1728192"/>
          </a:xfrm>
        </p:spPr>
        <p:txBody>
          <a:bodyPr>
            <a:normAutofit fontScale="90000"/>
          </a:bodyPr>
          <a:lstStyle/>
          <a:p>
            <a:r>
              <a:rPr lang="en-GB" b="1" dirty="0" smtClean="0"/>
              <a:t>ASPEP – Inclusion Seminar</a:t>
            </a:r>
            <a:br>
              <a:rPr lang="en-GB" b="1" dirty="0" smtClean="0"/>
            </a:br>
            <a:r>
              <a:rPr lang="en-GB" sz="4000" dirty="0" smtClean="0"/>
              <a:t>Helena Jones &amp; Craig Fowler</a:t>
            </a:r>
            <a:endParaRPr lang="en-GB" sz="4000" dirty="0"/>
          </a:p>
        </p:txBody>
      </p:sp>
      <p:sp>
        <p:nvSpPr>
          <p:cNvPr id="3" name="Subtitle 2"/>
          <p:cNvSpPr>
            <a:spLocks noGrp="1"/>
          </p:cNvSpPr>
          <p:nvPr>
            <p:ph type="subTitle" idx="1"/>
          </p:nvPr>
        </p:nvSpPr>
        <p:spPr>
          <a:xfrm>
            <a:off x="3419872" y="3645024"/>
            <a:ext cx="4352528" cy="1993776"/>
          </a:xfrm>
        </p:spPr>
        <p:txBody>
          <a:bodyPr/>
          <a:lstStyle/>
          <a:p>
            <a:r>
              <a:rPr lang="en-GB" dirty="0">
                <a:solidFill>
                  <a:schemeClr val="tx1"/>
                </a:solidFill>
                <a:latin typeface="Arial Black" panose="020B0A04020102020204" pitchFamily="34" charset="0"/>
              </a:rPr>
              <a:t>Communication Supportive Settings </a:t>
            </a:r>
          </a:p>
        </p:txBody>
      </p:sp>
    </p:spTree>
    <p:extLst>
      <p:ext uri="{BB962C8B-B14F-4D97-AF65-F5344CB8AC3E}">
        <p14:creationId xmlns:p14="http://schemas.microsoft.com/office/powerpoint/2010/main" val="3209968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1800" y="284815"/>
            <a:ext cx="4590256" cy="5324535"/>
          </a:xfrm>
          <a:prstGeom prst="rect">
            <a:avLst/>
          </a:prstGeom>
        </p:spPr>
        <p:txBody>
          <a:bodyPr wrap="square">
            <a:spAutoFit/>
          </a:bodyPr>
          <a:lstStyle/>
          <a:p>
            <a:pPr marL="285750" indent="-285750">
              <a:buFont typeface="Arial" panose="020B0604020202020204" pitchFamily="34" charset="0"/>
              <a:buChar char="•"/>
              <a:defRPr/>
            </a:pPr>
            <a:r>
              <a:rPr lang="en-GB" altLang="en-US" b="1" dirty="0">
                <a:latin typeface="Comic Sans MS" panose="030F0702030302020204" pitchFamily="66" charset="0"/>
              </a:rPr>
              <a:t>I have a voice </a:t>
            </a:r>
            <a:r>
              <a:rPr lang="en-GB" altLang="en-US" dirty="0">
                <a:latin typeface="Comic Sans MS" panose="030F0702030302020204" pitchFamily="66" charset="0"/>
              </a:rPr>
              <a:t>and am </a:t>
            </a:r>
            <a:r>
              <a:rPr lang="en-GB" altLang="en-US" dirty="0" smtClean="0">
                <a:latin typeface="Comic Sans MS" panose="030F0702030302020204" pitchFamily="66" charset="0"/>
              </a:rPr>
              <a:t>heard.</a:t>
            </a:r>
            <a:endParaRPr lang="en-GB" altLang="en-US" dirty="0">
              <a:latin typeface="Comic Sans MS" panose="030F0702030302020204" pitchFamily="66" charset="0"/>
            </a:endParaRPr>
          </a:p>
          <a:p>
            <a:pPr marL="285750" indent="-285750">
              <a:buFont typeface="Arial" panose="020B0604020202020204" pitchFamily="34" charset="0"/>
              <a:buChar char="•"/>
              <a:defRPr/>
            </a:pPr>
            <a:endParaRPr lang="en-GB" altLang="en-US" dirty="0">
              <a:latin typeface="Comic Sans MS" panose="030F0702030302020204" pitchFamily="66" charset="0"/>
            </a:endParaRPr>
          </a:p>
          <a:p>
            <a:pPr marL="285750" indent="-285750">
              <a:buFont typeface="Arial" panose="020B0604020202020204" pitchFamily="34" charset="0"/>
              <a:buChar char="•"/>
              <a:defRPr/>
            </a:pPr>
            <a:r>
              <a:rPr lang="en-GB" altLang="en-US" dirty="0">
                <a:latin typeface="Comic Sans MS" panose="030F0702030302020204" pitchFamily="66" charset="0"/>
              </a:rPr>
              <a:t>The </a:t>
            </a:r>
            <a:r>
              <a:rPr lang="en-GB" altLang="en-US" b="1" dirty="0">
                <a:latin typeface="Comic Sans MS" panose="030F0702030302020204" pitchFamily="66" charset="0"/>
              </a:rPr>
              <a:t>communication methods </a:t>
            </a:r>
            <a:r>
              <a:rPr lang="en-GB" altLang="en-US" dirty="0">
                <a:latin typeface="Comic Sans MS" panose="030F0702030302020204" pitchFamily="66" charset="0"/>
              </a:rPr>
              <a:t>that work best for me will be used and valued by </a:t>
            </a:r>
            <a:r>
              <a:rPr lang="en-GB" altLang="en-US" dirty="0" smtClean="0">
                <a:latin typeface="Comic Sans MS" panose="030F0702030302020204" pitchFamily="66" charset="0"/>
              </a:rPr>
              <a:t>others.</a:t>
            </a:r>
            <a:endParaRPr lang="en-GB" altLang="en-US" dirty="0">
              <a:latin typeface="Comic Sans MS" panose="030F0702030302020204" pitchFamily="66" charset="0"/>
            </a:endParaRPr>
          </a:p>
          <a:p>
            <a:pPr marL="285750" indent="-285750">
              <a:buFont typeface="Arial" panose="020B0604020202020204" pitchFamily="34" charset="0"/>
              <a:buChar char="•"/>
              <a:defRPr/>
            </a:pPr>
            <a:endParaRPr lang="en-GB" altLang="en-US" dirty="0">
              <a:latin typeface="Comic Sans MS" panose="030F0702030302020204" pitchFamily="66" charset="0"/>
            </a:endParaRPr>
          </a:p>
          <a:p>
            <a:pPr marL="285750" indent="-285750">
              <a:buFont typeface="Arial" panose="020B0604020202020204" pitchFamily="34" charset="0"/>
              <a:buChar char="•"/>
              <a:defRPr/>
            </a:pPr>
            <a:r>
              <a:rPr lang="en-GB" altLang="en-US" dirty="0">
                <a:latin typeface="Comic Sans MS" panose="030F0702030302020204" pitchFamily="66" charset="0"/>
              </a:rPr>
              <a:t>The </a:t>
            </a:r>
            <a:r>
              <a:rPr lang="en-GB" altLang="en-US" b="1" dirty="0">
                <a:latin typeface="Comic Sans MS" panose="030F0702030302020204" pitchFamily="66" charset="0"/>
              </a:rPr>
              <a:t>communication tools, techniques or technology</a:t>
            </a:r>
            <a:r>
              <a:rPr lang="en-GB" altLang="en-US" dirty="0">
                <a:latin typeface="Comic Sans MS" panose="030F0702030302020204" pitchFamily="66" charset="0"/>
              </a:rPr>
              <a:t>  I need are </a:t>
            </a:r>
            <a:r>
              <a:rPr lang="en-GB" altLang="en-US" b="1" dirty="0">
                <a:latin typeface="Comic Sans MS" panose="030F0702030302020204" pitchFamily="66" charset="0"/>
              </a:rPr>
              <a:t>available to me</a:t>
            </a:r>
            <a:r>
              <a:rPr lang="en-GB" altLang="en-US" dirty="0">
                <a:latin typeface="Comic Sans MS" panose="030F0702030302020204" pitchFamily="66" charset="0"/>
              </a:rPr>
              <a:t> throughout my </a:t>
            </a:r>
            <a:r>
              <a:rPr lang="en-GB" altLang="en-US" dirty="0" smtClean="0">
                <a:latin typeface="Comic Sans MS" panose="030F0702030302020204" pitchFamily="66" charset="0"/>
              </a:rPr>
              <a:t>life.</a:t>
            </a:r>
            <a:endParaRPr lang="en-GB" altLang="en-US" dirty="0">
              <a:latin typeface="Comic Sans MS" panose="030F0702030302020204" pitchFamily="66" charset="0"/>
            </a:endParaRPr>
          </a:p>
          <a:p>
            <a:pPr marL="285750" indent="-285750">
              <a:buFont typeface="Arial" panose="020B0604020202020204" pitchFamily="34" charset="0"/>
              <a:buChar char="•"/>
              <a:defRPr/>
            </a:pPr>
            <a:endParaRPr lang="en-GB" altLang="en-US" dirty="0">
              <a:latin typeface="Comic Sans MS" panose="030F0702030302020204" pitchFamily="66" charset="0"/>
            </a:endParaRPr>
          </a:p>
          <a:p>
            <a:pPr marL="285750" indent="-285750">
              <a:buFont typeface="Arial" panose="020B0604020202020204" pitchFamily="34" charset="0"/>
              <a:buChar char="•"/>
              <a:defRPr/>
            </a:pPr>
            <a:r>
              <a:rPr lang="en-GB" altLang="en-US" dirty="0">
                <a:latin typeface="Comic Sans MS" panose="030F0702030302020204" pitchFamily="66" charset="0"/>
              </a:rPr>
              <a:t>People communicate effectively with me because of their underpinning </a:t>
            </a:r>
            <a:r>
              <a:rPr lang="en-GB" altLang="en-US" b="1" dirty="0">
                <a:latin typeface="Comic Sans MS" panose="030F0702030302020204" pitchFamily="66" charset="0"/>
              </a:rPr>
              <a:t>knowledge, skills and </a:t>
            </a:r>
            <a:r>
              <a:rPr lang="en-GB" altLang="en-US" b="1" dirty="0" smtClean="0">
                <a:latin typeface="Comic Sans MS" panose="030F0702030302020204" pitchFamily="66" charset="0"/>
              </a:rPr>
              <a:t>attitude.</a:t>
            </a:r>
            <a:endParaRPr lang="en-GB" altLang="en-US" b="1" dirty="0">
              <a:latin typeface="Comic Sans MS" panose="030F0702030302020204" pitchFamily="66" charset="0"/>
            </a:endParaRPr>
          </a:p>
          <a:p>
            <a:pPr marL="285750" indent="-285750">
              <a:buFont typeface="Arial" panose="020B0604020202020204" pitchFamily="34" charset="0"/>
              <a:buChar char="•"/>
              <a:defRPr/>
            </a:pPr>
            <a:endParaRPr lang="en-GB" altLang="en-US" dirty="0">
              <a:latin typeface="Comic Sans MS" panose="030F0702030302020204" pitchFamily="66" charset="0"/>
            </a:endParaRPr>
          </a:p>
          <a:p>
            <a:pPr marL="285750" indent="-285750">
              <a:buFont typeface="Arial" panose="020B0604020202020204" pitchFamily="34" charset="0"/>
              <a:buChar char="•"/>
              <a:defRPr/>
            </a:pPr>
            <a:r>
              <a:rPr lang="en-GB" altLang="en-US" dirty="0">
                <a:latin typeface="Comic Sans MS" panose="030F0702030302020204" pitchFamily="66" charset="0"/>
              </a:rPr>
              <a:t>People  </a:t>
            </a:r>
            <a:r>
              <a:rPr lang="en-GB" altLang="en-US" b="1" dirty="0">
                <a:latin typeface="Comic Sans MS" panose="030F0702030302020204" pitchFamily="66" charset="0"/>
              </a:rPr>
              <a:t>actively listen </a:t>
            </a:r>
            <a:r>
              <a:rPr lang="en-GB" altLang="en-US" dirty="0">
                <a:latin typeface="Comic Sans MS" panose="030F0702030302020204" pitchFamily="66" charset="0"/>
              </a:rPr>
              <a:t>to me and take time to support my communication by encouraging and </a:t>
            </a:r>
            <a:r>
              <a:rPr lang="en-GB" altLang="en-US" b="1" dirty="0">
                <a:latin typeface="Comic Sans MS" panose="030F0702030302020204" pitchFamily="66" charset="0"/>
              </a:rPr>
              <a:t>responding to all forms of </a:t>
            </a:r>
            <a:r>
              <a:rPr lang="en-GB" altLang="en-US" b="1" dirty="0" smtClean="0">
                <a:latin typeface="Comic Sans MS" panose="030F0702030302020204" pitchFamily="66" charset="0"/>
              </a:rPr>
              <a:t>communication.</a:t>
            </a:r>
            <a:endParaRPr lang="en-GB" altLang="en-US" b="1" dirty="0">
              <a:latin typeface="Comic Sans MS" panose="030F0702030302020204" pitchFamily="66" charset="0"/>
            </a:endParaRPr>
          </a:p>
          <a:p>
            <a:pPr>
              <a:defRPr/>
            </a:pPr>
            <a:endParaRPr lang="en-GB" altLang="en-US" sz="1600" dirty="0"/>
          </a:p>
        </p:txBody>
      </p:sp>
    </p:spTree>
    <p:extLst>
      <p:ext uri="{BB962C8B-B14F-4D97-AF65-F5344CB8AC3E}">
        <p14:creationId xmlns:p14="http://schemas.microsoft.com/office/powerpoint/2010/main" val="358676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1800" y="620688"/>
            <a:ext cx="5616624" cy="3693319"/>
          </a:xfrm>
          <a:prstGeom prst="rect">
            <a:avLst/>
          </a:prstGeom>
        </p:spPr>
        <p:txBody>
          <a:bodyPr wrap="square">
            <a:spAutoFit/>
          </a:bodyPr>
          <a:lstStyle/>
          <a:p>
            <a:pPr marL="285750" indent="-285750">
              <a:buClr>
                <a:srgbClr val="1F497D"/>
              </a:buClr>
              <a:buFont typeface="Arial" panose="020B0604020202020204" pitchFamily="34" charset="0"/>
              <a:buChar char="•"/>
              <a:defRPr/>
            </a:pPr>
            <a:r>
              <a:rPr lang="en-GB" dirty="0">
                <a:solidFill>
                  <a:prstClr val="black"/>
                </a:solidFill>
                <a:latin typeface="Comic Sans MS" panose="030F0702030302020204" pitchFamily="66" charset="0"/>
              </a:rPr>
              <a:t>People create opportunities for me to build </a:t>
            </a:r>
            <a:r>
              <a:rPr lang="en-GB" b="1" dirty="0">
                <a:solidFill>
                  <a:prstClr val="black"/>
                </a:solidFill>
                <a:latin typeface="Comic Sans MS" panose="030F0702030302020204" pitchFamily="66" charset="0"/>
              </a:rPr>
              <a:t>confidence as a  </a:t>
            </a:r>
            <a:r>
              <a:rPr lang="en-GB" b="1" dirty="0" smtClean="0">
                <a:solidFill>
                  <a:prstClr val="black"/>
                </a:solidFill>
                <a:latin typeface="Comic Sans MS" panose="030F0702030302020204" pitchFamily="66" charset="0"/>
              </a:rPr>
              <a:t>communicator.</a:t>
            </a:r>
            <a:endParaRPr lang="en-GB" b="1" dirty="0">
              <a:solidFill>
                <a:prstClr val="black"/>
              </a:solidFill>
              <a:latin typeface="Comic Sans MS" panose="030F0702030302020204" pitchFamily="66" charset="0"/>
            </a:endParaRPr>
          </a:p>
          <a:p>
            <a:pPr marL="285750" indent="-285750">
              <a:buClr>
                <a:srgbClr val="1F497D"/>
              </a:buClr>
              <a:buFont typeface="Arial" panose="020B0604020202020204" pitchFamily="34" charset="0"/>
              <a:buChar char="•"/>
              <a:defRPr/>
            </a:pPr>
            <a:endParaRPr lang="en-GB" dirty="0">
              <a:solidFill>
                <a:prstClr val="black"/>
              </a:solidFill>
              <a:latin typeface="Comic Sans MS" panose="030F0702030302020204" pitchFamily="66" charset="0"/>
            </a:endParaRPr>
          </a:p>
          <a:p>
            <a:pPr marL="285750" indent="-285750">
              <a:buClr>
                <a:srgbClr val="1F497D"/>
              </a:buClr>
              <a:buFont typeface="Arial" panose="020B0604020202020204" pitchFamily="34" charset="0"/>
              <a:buChar char="•"/>
              <a:defRPr/>
            </a:pPr>
            <a:r>
              <a:rPr lang="en-GB" dirty="0">
                <a:solidFill>
                  <a:prstClr val="black"/>
                </a:solidFill>
                <a:latin typeface="Comic Sans MS" panose="030F0702030302020204" pitchFamily="66" charset="0"/>
              </a:rPr>
              <a:t>I get the </a:t>
            </a:r>
            <a:r>
              <a:rPr lang="en-GB" b="1" dirty="0">
                <a:solidFill>
                  <a:prstClr val="black"/>
                </a:solidFill>
                <a:latin typeface="Comic Sans MS" panose="030F0702030302020204" pitchFamily="66" charset="0"/>
              </a:rPr>
              <a:t>professional support </a:t>
            </a:r>
            <a:r>
              <a:rPr lang="en-GB" dirty="0">
                <a:solidFill>
                  <a:prstClr val="black"/>
                </a:solidFill>
                <a:latin typeface="Comic Sans MS" panose="030F0702030302020204" pitchFamily="66" charset="0"/>
              </a:rPr>
              <a:t>I need to enable me to communicate to my full </a:t>
            </a:r>
            <a:r>
              <a:rPr lang="en-GB" dirty="0" smtClean="0">
                <a:solidFill>
                  <a:prstClr val="black"/>
                </a:solidFill>
                <a:latin typeface="Comic Sans MS" panose="030F0702030302020204" pitchFamily="66" charset="0"/>
              </a:rPr>
              <a:t>potential.</a:t>
            </a:r>
            <a:endParaRPr lang="en-GB" dirty="0">
              <a:solidFill>
                <a:prstClr val="black"/>
              </a:solidFill>
              <a:latin typeface="Comic Sans MS" panose="030F0702030302020204" pitchFamily="66" charset="0"/>
            </a:endParaRPr>
          </a:p>
          <a:p>
            <a:pPr marL="285750" indent="-285750">
              <a:buClr>
                <a:srgbClr val="1F497D"/>
              </a:buClr>
              <a:buFont typeface="Arial" panose="020B0604020202020204" pitchFamily="34" charset="0"/>
              <a:buChar char="•"/>
              <a:defRPr/>
            </a:pPr>
            <a:endParaRPr lang="en-GB" dirty="0">
              <a:solidFill>
                <a:prstClr val="black"/>
              </a:solidFill>
              <a:latin typeface="Comic Sans MS" panose="030F0702030302020204" pitchFamily="66" charset="0"/>
            </a:endParaRPr>
          </a:p>
          <a:p>
            <a:pPr marL="285750" indent="-285750">
              <a:buClr>
                <a:srgbClr val="1F497D"/>
              </a:buClr>
              <a:buFont typeface="Arial" panose="020B0604020202020204" pitchFamily="34" charset="0"/>
              <a:buChar char="•"/>
              <a:defRPr/>
            </a:pPr>
            <a:r>
              <a:rPr lang="en-GB" dirty="0">
                <a:latin typeface="Comic Sans MS" panose="030F0702030302020204" pitchFamily="66" charset="0"/>
              </a:rPr>
              <a:t>People  </a:t>
            </a:r>
            <a:r>
              <a:rPr lang="en-GB" b="1" dirty="0">
                <a:latin typeface="Comic Sans MS" panose="030F0702030302020204" pitchFamily="66" charset="0"/>
              </a:rPr>
              <a:t>work closely with my family </a:t>
            </a:r>
            <a:r>
              <a:rPr lang="en-GB" dirty="0">
                <a:latin typeface="Comic Sans MS" panose="030F0702030302020204" pitchFamily="66" charset="0"/>
              </a:rPr>
              <a:t>so that they can support my language development and communication at </a:t>
            </a:r>
            <a:r>
              <a:rPr lang="en-GB" dirty="0" smtClean="0">
                <a:latin typeface="Comic Sans MS" panose="030F0702030302020204" pitchFamily="66" charset="0"/>
              </a:rPr>
              <a:t>home.</a:t>
            </a:r>
            <a:endParaRPr lang="en-GB" dirty="0">
              <a:latin typeface="Comic Sans MS" panose="030F0702030302020204" pitchFamily="66" charset="0"/>
            </a:endParaRPr>
          </a:p>
          <a:p>
            <a:pPr marL="285750" indent="-285750">
              <a:buClr>
                <a:srgbClr val="1F497D"/>
              </a:buClr>
              <a:buFont typeface="Arial" panose="020B0604020202020204" pitchFamily="34" charset="0"/>
              <a:buChar char="•"/>
              <a:defRPr/>
            </a:pPr>
            <a:endParaRPr lang="en-GB" dirty="0">
              <a:solidFill>
                <a:prstClr val="black"/>
              </a:solidFill>
              <a:latin typeface="Comic Sans MS" panose="030F0702030302020204" pitchFamily="66" charset="0"/>
            </a:endParaRPr>
          </a:p>
          <a:p>
            <a:pPr marL="285750" indent="-285750">
              <a:buClr>
                <a:srgbClr val="1F497D"/>
              </a:buClr>
              <a:buFont typeface="Arial" panose="020B0604020202020204" pitchFamily="34" charset="0"/>
              <a:buChar char="•"/>
              <a:defRPr/>
            </a:pPr>
            <a:r>
              <a:rPr lang="en-GB" b="1" dirty="0">
                <a:solidFill>
                  <a:prstClr val="black"/>
                </a:solidFill>
                <a:latin typeface="Comic Sans MS" panose="030F0702030302020204" pitchFamily="66" charset="0"/>
              </a:rPr>
              <a:t>Policies and strategies </a:t>
            </a:r>
            <a:r>
              <a:rPr lang="en-GB" dirty="0">
                <a:solidFill>
                  <a:prstClr val="black"/>
                </a:solidFill>
                <a:latin typeface="Comic Sans MS" panose="030F0702030302020204" pitchFamily="66" charset="0"/>
              </a:rPr>
              <a:t>that affect me take into account my communication and include me in appropriate ways. </a:t>
            </a:r>
          </a:p>
        </p:txBody>
      </p:sp>
    </p:spTree>
    <p:extLst>
      <p:ext uri="{BB962C8B-B14F-4D97-AF65-F5344CB8AC3E}">
        <p14:creationId xmlns:p14="http://schemas.microsoft.com/office/powerpoint/2010/main" val="508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67744" y="395653"/>
            <a:ext cx="3384376" cy="5049571"/>
          </a:xfrm>
          <a:prstGeom prst="rect">
            <a:avLst/>
          </a:prstGeom>
          <a:ln w="38100" cap="flat" cmpd="sng" algn="ctr">
            <a:solidFill>
              <a:schemeClr val="accent1"/>
            </a:solidFill>
            <a:prstDash val="solid"/>
            <a:miter lim="800000"/>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a:normAutofit/>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GB" sz="2000" b="1" dirty="0" smtClean="0">
                <a:solidFill>
                  <a:prstClr val="black"/>
                </a:solidFill>
              </a:rPr>
              <a:t>SAFE   </a:t>
            </a:r>
            <a:r>
              <a:rPr lang="en-GB" sz="2000" dirty="0" smtClean="0">
                <a:solidFill>
                  <a:prstClr val="black"/>
                </a:solidFill>
              </a:rPr>
              <a:t>By:</a:t>
            </a:r>
          </a:p>
          <a:p>
            <a:pPr marL="180975" indent="-180975" algn="l" fontAlgn="auto">
              <a:lnSpc>
                <a:spcPct val="120000"/>
              </a:lnSpc>
              <a:spcAft>
                <a:spcPts val="0"/>
              </a:spcAft>
              <a:buFont typeface="Arial" panose="020B0604020202020204" pitchFamily="34" charset="0"/>
              <a:buChar char="•"/>
              <a:defRPr/>
            </a:pPr>
            <a:r>
              <a:rPr lang="en-GB" sz="2000" dirty="0">
                <a:solidFill>
                  <a:schemeClr val="tx1"/>
                </a:solidFill>
                <a:effectLst>
                  <a:outerShdw blurRad="38100" dist="38100" dir="2700000" algn="tl">
                    <a:srgbClr val="000000">
                      <a:alpha val="43137"/>
                    </a:srgbClr>
                  </a:outerShdw>
                </a:effectLst>
              </a:rPr>
              <a:t>Expressing needs</a:t>
            </a:r>
            <a:r>
              <a:rPr lang="en-GB" sz="2000" dirty="0">
                <a:solidFill>
                  <a:prstClr val="black"/>
                </a:solidFill>
                <a:effectLst>
                  <a:outerShdw blurRad="38100" dist="38100" dir="2700000" algn="tl">
                    <a:srgbClr val="000000">
                      <a:alpha val="43137"/>
                    </a:srgbClr>
                  </a:outerShdw>
                </a:effectLst>
              </a:rPr>
              <a:t> </a:t>
            </a:r>
            <a:r>
              <a:rPr lang="en-GB" sz="2000" dirty="0">
                <a:solidFill>
                  <a:prstClr val="black"/>
                </a:solidFill>
              </a:rPr>
              <a:t>through requesting and refusing</a:t>
            </a:r>
          </a:p>
          <a:p>
            <a:pPr marL="180975" indent="-180975" algn="l" fontAlgn="auto">
              <a:lnSpc>
                <a:spcPct val="120000"/>
              </a:lnSpc>
              <a:spcAft>
                <a:spcPts val="0"/>
              </a:spcAft>
              <a:buFont typeface="Arial" panose="020B0604020202020204" pitchFamily="34" charset="0"/>
              <a:buChar char="•"/>
              <a:defRPr/>
            </a:pPr>
            <a:r>
              <a:rPr lang="en-GB" sz="2000" dirty="0">
                <a:solidFill>
                  <a:prstClr val="black"/>
                </a:solidFill>
                <a:effectLst>
                  <a:outerShdw blurRad="38100" dist="38100" dir="2700000" algn="tl">
                    <a:srgbClr val="000000">
                      <a:alpha val="43137"/>
                    </a:srgbClr>
                  </a:outerShdw>
                </a:effectLst>
              </a:rPr>
              <a:t>Reducing victimisation </a:t>
            </a:r>
            <a:r>
              <a:rPr lang="en-GB" sz="2000" dirty="0">
                <a:solidFill>
                  <a:prstClr val="black"/>
                </a:solidFill>
              </a:rPr>
              <a:t>as a result of SLCN</a:t>
            </a:r>
          </a:p>
          <a:p>
            <a:pPr marL="180975" indent="-180975" algn="l" fontAlgn="auto">
              <a:lnSpc>
                <a:spcPct val="120000"/>
              </a:lnSpc>
              <a:spcAft>
                <a:spcPts val="0"/>
              </a:spcAft>
              <a:buFont typeface="Arial" panose="020B0604020202020204" pitchFamily="34" charset="0"/>
              <a:buChar char="•"/>
              <a:defRPr/>
            </a:pPr>
            <a:r>
              <a:rPr lang="en-GB" sz="2000" dirty="0">
                <a:solidFill>
                  <a:prstClr val="black"/>
                </a:solidFill>
              </a:rPr>
              <a:t>Being able to </a:t>
            </a:r>
            <a:r>
              <a:rPr lang="en-GB" sz="2000" dirty="0">
                <a:solidFill>
                  <a:prstClr val="black"/>
                </a:solidFill>
                <a:effectLst>
                  <a:outerShdw blurRad="38100" dist="38100" dir="2700000" algn="tl">
                    <a:srgbClr val="000000">
                      <a:alpha val="43137"/>
                    </a:srgbClr>
                  </a:outerShdw>
                </a:effectLst>
              </a:rPr>
              <a:t>disclose </a:t>
            </a:r>
            <a:r>
              <a:rPr lang="en-GB" sz="2000" dirty="0">
                <a:solidFill>
                  <a:prstClr val="black"/>
                </a:solidFill>
              </a:rPr>
              <a:t>when they are at risk of or are actually coming to harm</a:t>
            </a:r>
          </a:p>
          <a:p>
            <a:pPr marL="180975" indent="-180975" algn="l" fontAlgn="auto">
              <a:lnSpc>
                <a:spcPct val="120000"/>
              </a:lnSpc>
              <a:spcAft>
                <a:spcPts val="0"/>
              </a:spcAft>
              <a:buFont typeface="Arial" panose="020B0604020202020204" pitchFamily="34" charset="0"/>
              <a:buChar char="•"/>
              <a:defRPr/>
            </a:pPr>
            <a:r>
              <a:rPr lang="en-GB" sz="2000" dirty="0">
                <a:solidFill>
                  <a:prstClr val="black"/>
                </a:solidFill>
                <a:effectLst>
                  <a:outerShdw blurRad="38100" dist="38100" dir="2700000" algn="tl">
                    <a:srgbClr val="000000">
                      <a:alpha val="43137"/>
                    </a:srgbClr>
                  </a:outerShdw>
                </a:effectLst>
              </a:rPr>
              <a:t>Understanding when they are at risk </a:t>
            </a:r>
            <a:r>
              <a:rPr lang="en-GB" sz="2000" dirty="0">
                <a:solidFill>
                  <a:prstClr val="black"/>
                </a:solidFill>
              </a:rPr>
              <a:t>and thereby avoiding exposing themselves to harm.</a:t>
            </a:r>
          </a:p>
        </p:txBody>
      </p:sp>
      <p:sp>
        <p:nvSpPr>
          <p:cNvPr id="3" name="Title 1"/>
          <p:cNvSpPr txBox="1">
            <a:spLocks/>
          </p:cNvSpPr>
          <p:nvPr/>
        </p:nvSpPr>
        <p:spPr>
          <a:xfrm>
            <a:off x="5796135" y="395653"/>
            <a:ext cx="3240359" cy="2745315"/>
          </a:xfrm>
          <a:prstGeom prst="rect">
            <a:avLst/>
          </a:prstGeom>
          <a:ln w="38100" cap="flat" cmpd="sng" algn="ctr">
            <a:solidFill>
              <a:schemeClr val="accent1"/>
            </a:solidFill>
            <a:prstDash val="solid"/>
            <a:miter lim="800000"/>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a:noAutofit/>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GB" sz="2000" b="1" dirty="0" smtClean="0">
                <a:solidFill>
                  <a:prstClr val="black"/>
                </a:solidFill>
              </a:rPr>
              <a:t>HEALTHY  </a:t>
            </a:r>
            <a:r>
              <a:rPr lang="en-GB" sz="2000" dirty="0" smtClean="0">
                <a:solidFill>
                  <a:prstClr val="black"/>
                </a:solidFill>
              </a:rPr>
              <a:t>By:</a:t>
            </a:r>
          </a:p>
          <a:p>
            <a:pPr marL="180975" indent="-180975" algn="l" fontAlgn="auto">
              <a:lnSpc>
                <a:spcPct val="110000"/>
              </a:lnSpc>
              <a:spcAft>
                <a:spcPts val="0"/>
              </a:spcAft>
              <a:buFont typeface="Arial" panose="020B0604020202020204" pitchFamily="34" charset="0"/>
              <a:buChar char="•"/>
              <a:defRPr/>
            </a:pPr>
            <a:r>
              <a:rPr lang="en-GB" sz="2000" dirty="0">
                <a:solidFill>
                  <a:prstClr val="black"/>
                </a:solidFill>
              </a:rPr>
              <a:t>Expressing their </a:t>
            </a:r>
            <a:r>
              <a:rPr lang="en-GB" sz="2000" dirty="0">
                <a:solidFill>
                  <a:prstClr val="black"/>
                </a:solidFill>
                <a:effectLst>
                  <a:outerShdw blurRad="38100" dist="38100" dir="2700000" algn="tl">
                    <a:srgbClr val="000000">
                      <a:alpha val="43137"/>
                    </a:srgbClr>
                  </a:outerShdw>
                </a:effectLst>
              </a:rPr>
              <a:t>feelings</a:t>
            </a:r>
          </a:p>
          <a:p>
            <a:pPr marL="180975" indent="-180975" algn="l" fontAlgn="auto">
              <a:lnSpc>
                <a:spcPct val="110000"/>
              </a:lnSpc>
              <a:spcAft>
                <a:spcPts val="0"/>
              </a:spcAft>
              <a:buFont typeface="Arial" panose="020B0604020202020204" pitchFamily="34" charset="0"/>
              <a:buChar char="•"/>
              <a:defRPr/>
            </a:pPr>
            <a:r>
              <a:rPr lang="en-GB" sz="2000" dirty="0">
                <a:solidFill>
                  <a:prstClr val="black"/>
                </a:solidFill>
              </a:rPr>
              <a:t>Developing their ability to </a:t>
            </a:r>
            <a:r>
              <a:rPr lang="en-GB" sz="2000" dirty="0">
                <a:solidFill>
                  <a:schemeClr val="tx1"/>
                </a:solidFill>
              </a:rPr>
              <a:t>identify and regulate their emotions</a:t>
            </a:r>
          </a:p>
          <a:p>
            <a:pPr marL="180975" indent="-180975" algn="l" fontAlgn="auto">
              <a:lnSpc>
                <a:spcPct val="110000"/>
              </a:lnSpc>
              <a:spcAft>
                <a:spcPts val="0"/>
              </a:spcAft>
              <a:buFont typeface="Arial" panose="020B0604020202020204" pitchFamily="34" charset="0"/>
              <a:buChar char="•"/>
              <a:defRPr/>
            </a:pPr>
            <a:r>
              <a:rPr lang="en-GB" sz="2000" dirty="0">
                <a:solidFill>
                  <a:prstClr val="black"/>
                </a:solidFill>
              </a:rPr>
              <a:t>Build successful </a:t>
            </a:r>
            <a:r>
              <a:rPr lang="en-GB" sz="2000" dirty="0">
                <a:solidFill>
                  <a:schemeClr val="tx1"/>
                </a:solidFill>
              </a:rPr>
              <a:t>relationships </a:t>
            </a:r>
            <a:r>
              <a:rPr lang="en-GB" sz="2000" dirty="0">
                <a:solidFill>
                  <a:prstClr val="black"/>
                </a:solidFill>
              </a:rPr>
              <a:t>and maintain social closeness</a:t>
            </a:r>
          </a:p>
        </p:txBody>
      </p:sp>
      <p:sp>
        <p:nvSpPr>
          <p:cNvPr id="5" name="Title 1"/>
          <p:cNvSpPr txBox="1">
            <a:spLocks/>
          </p:cNvSpPr>
          <p:nvPr/>
        </p:nvSpPr>
        <p:spPr>
          <a:xfrm>
            <a:off x="5815712" y="3366999"/>
            <a:ext cx="3220781" cy="2942322"/>
          </a:xfrm>
          <a:prstGeom prst="rect">
            <a:avLst/>
          </a:prstGeom>
          <a:ln w="38100" cap="flat" cmpd="sng" algn="ctr">
            <a:solidFill>
              <a:schemeClr val="accent1"/>
            </a:solidFill>
            <a:prstDash val="solid"/>
            <a:miter lim="800000"/>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a:noAutofit/>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GB" sz="2000" b="1" dirty="0" smtClean="0">
                <a:solidFill>
                  <a:prstClr val="black"/>
                </a:solidFill>
              </a:rPr>
              <a:t>ACTIVE </a:t>
            </a:r>
            <a:r>
              <a:rPr lang="en-GB" sz="2000" dirty="0" smtClean="0">
                <a:solidFill>
                  <a:prstClr val="black"/>
                </a:solidFill>
              </a:rPr>
              <a:t>By:</a:t>
            </a:r>
          </a:p>
          <a:p>
            <a:pPr marL="180975" indent="-180975" algn="l" fontAlgn="auto">
              <a:lnSpc>
                <a:spcPct val="110000"/>
              </a:lnSpc>
              <a:spcAft>
                <a:spcPts val="0"/>
              </a:spcAft>
              <a:buFont typeface="Arial" panose="020B0604020202020204" pitchFamily="34" charset="0"/>
              <a:buChar char="•"/>
              <a:defRPr/>
            </a:pPr>
            <a:r>
              <a:rPr lang="en-GB" sz="2000" dirty="0">
                <a:solidFill>
                  <a:schemeClr val="tx1"/>
                </a:solidFill>
                <a:effectLst>
                  <a:outerShdw blurRad="38100" dist="38100" dir="2700000" algn="tl">
                    <a:srgbClr val="000000">
                      <a:alpha val="43137"/>
                    </a:srgbClr>
                  </a:outerShdw>
                </a:effectLst>
              </a:rPr>
              <a:t>Commenting</a:t>
            </a:r>
          </a:p>
          <a:p>
            <a:pPr marL="180975" indent="-180975" algn="l" fontAlgn="auto">
              <a:lnSpc>
                <a:spcPct val="110000"/>
              </a:lnSpc>
              <a:spcAft>
                <a:spcPts val="0"/>
              </a:spcAft>
              <a:buFont typeface="Arial" panose="020B0604020202020204" pitchFamily="34" charset="0"/>
              <a:buChar char="•"/>
              <a:defRPr/>
            </a:pPr>
            <a:r>
              <a:rPr lang="en-GB" sz="2000" dirty="0">
                <a:solidFill>
                  <a:prstClr val="black"/>
                </a:solidFill>
              </a:rPr>
              <a:t>Sharing </a:t>
            </a:r>
            <a:r>
              <a:rPr lang="en-GB" sz="2000" dirty="0">
                <a:solidFill>
                  <a:prstClr val="black"/>
                </a:solidFill>
                <a:effectLst>
                  <a:outerShdw blurRad="38100" dist="38100" dir="2700000" algn="tl">
                    <a:srgbClr val="000000">
                      <a:alpha val="43137"/>
                    </a:srgbClr>
                  </a:outerShdw>
                </a:effectLst>
              </a:rPr>
              <a:t>opinions</a:t>
            </a:r>
          </a:p>
          <a:p>
            <a:pPr marL="180975" indent="-180975" algn="l" fontAlgn="auto">
              <a:lnSpc>
                <a:spcPct val="110000"/>
              </a:lnSpc>
              <a:spcAft>
                <a:spcPts val="0"/>
              </a:spcAft>
              <a:buFont typeface="Arial" panose="020B0604020202020204" pitchFamily="34" charset="0"/>
              <a:buChar char="•"/>
              <a:defRPr/>
            </a:pPr>
            <a:r>
              <a:rPr lang="en-GB" sz="2000" dirty="0">
                <a:solidFill>
                  <a:prstClr val="black"/>
                </a:solidFill>
              </a:rPr>
              <a:t>Asking for and giving information in order to learn and </a:t>
            </a:r>
            <a:r>
              <a:rPr lang="en-GB" sz="2000" dirty="0">
                <a:solidFill>
                  <a:prstClr val="black"/>
                </a:solidFill>
                <a:effectLst>
                  <a:outerShdw blurRad="38100" dist="38100" dir="2700000" algn="tl">
                    <a:srgbClr val="000000">
                      <a:alpha val="43137"/>
                    </a:srgbClr>
                  </a:outerShdw>
                </a:effectLst>
              </a:rPr>
              <a:t>negotiate socially</a:t>
            </a:r>
          </a:p>
          <a:p>
            <a:pPr marL="180975" indent="-180975" algn="l" fontAlgn="auto">
              <a:lnSpc>
                <a:spcPct val="110000"/>
              </a:lnSpc>
              <a:spcAft>
                <a:spcPts val="0"/>
              </a:spcAft>
              <a:buFont typeface="Arial" panose="020B0604020202020204" pitchFamily="34" charset="0"/>
              <a:buChar char="•"/>
              <a:defRPr/>
            </a:pPr>
            <a:r>
              <a:rPr lang="en-GB" sz="2000" dirty="0">
                <a:solidFill>
                  <a:prstClr val="black"/>
                </a:solidFill>
              </a:rPr>
              <a:t>Access appropriate interventions and support</a:t>
            </a:r>
          </a:p>
        </p:txBody>
      </p:sp>
      <p:sp>
        <p:nvSpPr>
          <p:cNvPr id="4" name="TextBox 3"/>
          <p:cNvSpPr txBox="1"/>
          <p:nvPr/>
        </p:nvSpPr>
        <p:spPr>
          <a:xfrm>
            <a:off x="2360362" y="5620598"/>
            <a:ext cx="3353650" cy="369332"/>
          </a:xfrm>
          <a:prstGeom prst="rect">
            <a:avLst/>
          </a:prstGeom>
          <a:noFill/>
        </p:spPr>
        <p:txBody>
          <a:bodyPr wrap="square" rtlCol="0">
            <a:spAutoFit/>
          </a:bodyPr>
          <a:lstStyle/>
          <a:p>
            <a:r>
              <a:rPr lang="en-GB" dirty="0" smtClean="0">
                <a:effectLst>
                  <a:outerShdw blurRad="38100" dist="38100" dir="2700000" algn="tl">
                    <a:srgbClr val="000000">
                      <a:alpha val="43137"/>
                    </a:srgbClr>
                  </a:outerShdw>
                </a:effectLst>
              </a:rPr>
              <a:t>Getting It Right For Every Child</a:t>
            </a: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783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55776" y="188640"/>
            <a:ext cx="3384376" cy="3528392"/>
          </a:xfrm>
          <a:prstGeom prst="rect">
            <a:avLst/>
          </a:prstGeom>
          <a:ln w="38100" cap="flat" cmpd="sng" algn="ctr">
            <a:solidFill>
              <a:schemeClr val="accent1"/>
            </a:solidFill>
            <a:prstDash val="solid"/>
            <a:miter lim="800000"/>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a:noAutofit/>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GB" sz="2000" b="1" dirty="0" smtClean="0">
                <a:solidFill>
                  <a:prstClr val="black"/>
                </a:solidFill>
              </a:rPr>
              <a:t>NURTURED </a:t>
            </a:r>
            <a:r>
              <a:rPr lang="en-GB" sz="2000" dirty="0" smtClean="0">
                <a:solidFill>
                  <a:prstClr val="black"/>
                </a:solidFill>
              </a:rPr>
              <a:t>By:</a:t>
            </a:r>
          </a:p>
          <a:p>
            <a:pPr marL="180975" indent="-180975" algn="l" fontAlgn="auto">
              <a:lnSpc>
                <a:spcPct val="110000"/>
              </a:lnSpc>
              <a:spcAft>
                <a:spcPts val="0"/>
              </a:spcAft>
              <a:buFont typeface="Arial" panose="020B0604020202020204" pitchFamily="34" charset="0"/>
              <a:buChar char="•"/>
              <a:defRPr/>
            </a:pPr>
            <a:r>
              <a:rPr lang="en-GB" sz="2000" dirty="0">
                <a:solidFill>
                  <a:prstClr val="black"/>
                </a:solidFill>
              </a:rPr>
              <a:t>Developing and maintaining non-verbal communication as the bedrock of secure attachment</a:t>
            </a:r>
          </a:p>
          <a:p>
            <a:pPr marL="180975" indent="-180975" algn="l" fontAlgn="auto">
              <a:lnSpc>
                <a:spcPct val="110000"/>
              </a:lnSpc>
              <a:spcAft>
                <a:spcPts val="0"/>
              </a:spcAft>
              <a:buFont typeface="Arial" panose="020B0604020202020204" pitchFamily="34" charset="0"/>
              <a:buChar char="•"/>
              <a:defRPr/>
            </a:pPr>
            <a:r>
              <a:rPr lang="en-GB" sz="2000" dirty="0" smtClean="0">
                <a:solidFill>
                  <a:prstClr val="black"/>
                </a:solidFill>
              </a:rPr>
              <a:t>Being </a:t>
            </a:r>
            <a:r>
              <a:rPr lang="en-GB" sz="2000" dirty="0">
                <a:solidFill>
                  <a:prstClr val="black"/>
                </a:solidFill>
              </a:rPr>
              <a:t>informed about people and events in their lives</a:t>
            </a:r>
          </a:p>
          <a:p>
            <a:pPr marL="180975" indent="-180975" algn="l" fontAlgn="auto">
              <a:lnSpc>
                <a:spcPct val="110000"/>
              </a:lnSpc>
              <a:spcAft>
                <a:spcPts val="0"/>
              </a:spcAft>
              <a:buFont typeface="Arial" panose="020B0604020202020204" pitchFamily="34" charset="0"/>
              <a:buChar char="•"/>
              <a:defRPr/>
            </a:pPr>
            <a:r>
              <a:rPr lang="en-GB" sz="2000" dirty="0" smtClean="0">
                <a:solidFill>
                  <a:prstClr val="black"/>
                </a:solidFill>
              </a:rPr>
              <a:t>Interacting </a:t>
            </a:r>
            <a:r>
              <a:rPr lang="en-GB" sz="2000" dirty="0">
                <a:solidFill>
                  <a:prstClr val="black"/>
                </a:solidFill>
              </a:rPr>
              <a:t>socially with others</a:t>
            </a:r>
          </a:p>
          <a:p>
            <a:pPr marL="285750" indent="-285750" algn="l" fontAlgn="auto">
              <a:spcAft>
                <a:spcPts val="0"/>
              </a:spcAft>
              <a:buFont typeface="Arial" panose="020B0604020202020204" pitchFamily="34" charset="0"/>
              <a:buChar char="•"/>
              <a:defRPr/>
            </a:pPr>
            <a:endParaRPr lang="en-GB" sz="2000" dirty="0">
              <a:solidFill>
                <a:prstClr val="black"/>
              </a:solidFill>
            </a:endParaRPr>
          </a:p>
        </p:txBody>
      </p:sp>
      <p:sp>
        <p:nvSpPr>
          <p:cNvPr id="3" name="Title 1"/>
          <p:cNvSpPr txBox="1">
            <a:spLocks/>
          </p:cNvSpPr>
          <p:nvPr/>
        </p:nvSpPr>
        <p:spPr>
          <a:xfrm>
            <a:off x="2555776" y="3843779"/>
            <a:ext cx="5112568" cy="2376263"/>
          </a:xfrm>
          <a:prstGeom prst="rect">
            <a:avLst/>
          </a:prstGeom>
          <a:ln w="38100" cap="flat" cmpd="sng" algn="ctr">
            <a:solidFill>
              <a:schemeClr val="accent1"/>
            </a:solidFill>
            <a:prstDash val="solid"/>
            <a:miter lim="800000"/>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a:noAutofit/>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GB" sz="2000" b="1" dirty="0" smtClean="0">
                <a:solidFill>
                  <a:prstClr val="black"/>
                </a:solidFill>
              </a:rPr>
              <a:t>ACHIEVING </a:t>
            </a:r>
            <a:r>
              <a:rPr lang="en-GB" sz="2000" dirty="0" smtClean="0">
                <a:solidFill>
                  <a:prstClr val="black"/>
                </a:solidFill>
              </a:rPr>
              <a:t>By:</a:t>
            </a:r>
          </a:p>
          <a:p>
            <a:pPr marL="180975" indent="-180975" algn="l" fontAlgn="auto">
              <a:lnSpc>
                <a:spcPct val="110000"/>
              </a:lnSpc>
              <a:spcAft>
                <a:spcPts val="0"/>
              </a:spcAft>
              <a:buFont typeface="Arial" panose="020B0604020202020204" pitchFamily="34" charset="0"/>
              <a:buChar char="•"/>
              <a:defRPr/>
            </a:pPr>
            <a:r>
              <a:rPr lang="en-GB" sz="2000" dirty="0" smtClean="0">
                <a:solidFill>
                  <a:prstClr val="black"/>
                </a:solidFill>
              </a:rPr>
              <a:t>Accessing </a:t>
            </a:r>
            <a:r>
              <a:rPr lang="en-GB" sz="2000" dirty="0">
                <a:solidFill>
                  <a:prstClr val="black"/>
                </a:solidFill>
              </a:rPr>
              <a:t>opportunities to be active </a:t>
            </a:r>
            <a:r>
              <a:rPr lang="en-GB" sz="2000" dirty="0">
                <a:solidFill>
                  <a:prstClr val="black"/>
                </a:solidFill>
                <a:effectLst>
                  <a:outerShdw blurRad="38100" dist="38100" dir="2700000" algn="tl">
                    <a:srgbClr val="000000">
                      <a:alpha val="43137"/>
                    </a:srgbClr>
                  </a:outerShdw>
                </a:effectLst>
              </a:rPr>
              <a:t>participants in play and learning</a:t>
            </a:r>
          </a:p>
          <a:p>
            <a:pPr marL="180975" indent="-180975" algn="l" fontAlgn="auto">
              <a:lnSpc>
                <a:spcPct val="110000"/>
              </a:lnSpc>
              <a:spcAft>
                <a:spcPts val="0"/>
              </a:spcAft>
              <a:buFont typeface="Arial" panose="020B0604020202020204" pitchFamily="34" charset="0"/>
              <a:buChar char="•"/>
              <a:defRPr/>
            </a:pPr>
            <a:r>
              <a:rPr lang="en-GB" sz="2000" dirty="0">
                <a:solidFill>
                  <a:prstClr val="black"/>
                </a:solidFill>
              </a:rPr>
              <a:t>Accessing Alternative and Augmentative forms of </a:t>
            </a:r>
            <a:r>
              <a:rPr lang="en-GB" sz="2000" dirty="0">
                <a:solidFill>
                  <a:prstClr val="black"/>
                </a:solidFill>
                <a:effectLst>
                  <a:outerShdw blurRad="38100" dist="38100" dir="2700000" algn="tl">
                    <a:srgbClr val="000000">
                      <a:alpha val="43137"/>
                    </a:srgbClr>
                  </a:outerShdw>
                </a:effectLst>
              </a:rPr>
              <a:t>Communication at all times</a:t>
            </a:r>
          </a:p>
          <a:p>
            <a:pPr marL="180975" indent="-180975" algn="l" fontAlgn="auto">
              <a:lnSpc>
                <a:spcPct val="110000"/>
              </a:lnSpc>
              <a:spcAft>
                <a:spcPts val="0"/>
              </a:spcAft>
              <a:buFont typeface="Arial" panose="020B0604020202020204" pitchFamily="34" charset="0"/>
              <a:buChar char="•"/>
              <a:defRPr/>
            </a:pPr>
            <a:r>
              <a:rPr lang="en-GB" sz="2000" dirty="0">
                <a:solidFill>
                  <a:prstClr val="black"/>
                </a:solidFill>
                <a:effectLst>
                  <a:outerShdw blurRad="38100" dist="38100" dir="2700000" algn="tl">
                    <a:srgbClr val="000000">
                      <a:alpha val="43137"/>
                    </a:srgbClr>
                  </a:outerShdw>
                </a:effectLst>
              </a:rPr>
              <a:t>Accessing the content </a:t>
            </a:r>
            <a:r>
              <a:rPr lang="en-GB" sz="2000" dirty="0">
                <a:solidFill>
                  <a:prstClr val="black"/>
                </a:solidFill>
              </a:rPr>
              <a:t>and understand the purpose of learning</a:t>
            </a:r>
          </a:p>
        </p:txBody>
      </p:sp>
      <p:sp>
        <p:nvSpPr>
          <p:cNvPr id="6" name="Title 1"/>
          <p:cNvSpPr txBox="1">
            <a:spLocks/>
          </p:cNvSpPr>
          <p:nvPr/>
        </p:nvSpPr>
        <p:spPr>
          <a:xfrm>
            <a:off x="6156176" y="188640"/>
            <a:ext cx="2736304" cy="3528392"/>
          </a:xfrm>
          <a:prstGeom prst="rect">
            <a:avLst/>
          </a:prstGeom>
          <a:ln w="38100" cap="flat" cmpd="sng" algn="ctr">
            <a:solidFill>
              <a:schemeClr val="accent1"/>
            </a:solidFill>
            <a:prstDash val="solid"/>
            <a:miter lim="800000"/>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a:normAutofit fontScale="92500" lnSpcReduction="10000"/>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GB" sz="2000" b="1" dirty="0" smtClean="0">
                <a:solidFill>
                  <a:prstClr val="black"/>
                </a:solidFill>
              </a:rPr>
              <a:t>RESPECTED </a:t>
            </a:r>
            <a:r>
              <a:rPr lang="en-GB" sz="2000" dirty="0" smtClean="0">
                <a:solidFill>
                  <a:prstClr val="black"/>
                </a:solidFill>
              </a:rPr>
              <a:t>By:</a:t>
            </a:r>
          </a:p>
          <a:p>
            <a:pPr marL="180975" indent="-180975" algn="l" fontAlgn="auto">
              <a:lnSpc>
                <a:spcPct val="110000"/>
              </a:lnSpc>
              <a:spcAft>
                <a:spcPts val="0"/>
              </a:spcAft>
              <a:buFont typeface="Arial" panose="020B0604020202020204" pitchFamily="34" charset="0"/>
              <a:buChar char="•"/>
              <a:defRPr/>
            </a:pPr>
            <a:r>
              <a:rPr lang="en-GB" sz="2000" dirty="0" smtClean="0">
                <a:solidFill>
                  <a:prstClr val="black"/>
                </a:solidFill>
              </a:rPr>
              <a:t>Being</a:t>
            </a:r>
            <a:r>
              <a:rPr lang="en-GB" sz="2000" dirty="0" smtClean="0">
                <a:solidFill>
                  <a:schemeClr val="tx1"/>
                </a:solidFill>
                <a:effectLst>
                  <a:outerShdw blurRad="38100" dist="38100" dir="2700000" algn="tl">
                    <a:srgbClr val="000000">
                      <a:alpha val="43137"/>
                    </a:srgbClr>
                  </a:outerShdw>
                </a:effectLst>
              </a:rPr>
              <a:t> listened </a:t>
            </a:r>
            <a:r>
              <a:rPr lang="en-GB" sz="2000" dirty="0" smtClean="0">
                <a:solidFill>
                  <a:prstClr val="black"/>
                </a:solidFill>
              </a:rPr>
              <a:t>and </a:t>
            </a:r>
            <a:r>
              <a:rPr lang="en-GB" sz="2000" dirty="0" smtClean="0">
                <a:solidFill>
                  <a:schemeClr val="tx1"/>
                </a:solidFill>
                <a:effectLst>
                  <a:outerShdw blurRad="38100" dist="38100" dir="2700000" algn="tl">
                    <a:srgbClr val="000000">
                      <a:alpha val="43137"/>
                    </a:srgbClr>
                  </a:outerShdw>
                </a:effectLst>
              </a:rPr>
              <a:t>responded</a:t>
            </a:r>
            <a:r>
              <a:rPr lang="en-GB" sz="2000" dirty="0" smtClean="0">
                <a:solidFill>
                  <a:schemeClr val="tx1"/>
                </a:solidFill>
              </a:rPr>
              <a:t> t</a:t>
            </a:r>
            <a:r>
              <a:rPr lang="en-GB" sz="2000" dirty="0" smtClean="0">
                <a:solidFill>
                  <a:prstClr val="black"/>
                </a:solidFill>
              </a:rPr>
              <a:t>o – even if the answer is no</a:t>
            </a:r>
          </a:p>
          <a:p>
            <a:pPr marL="180975" indent="-180975" algn="l" fontAlgn="auto">
              <a:lnSpc>
                <a:spcPct val="110000"/>
              </a:lnSpc>
              <a:spcAft>
                <a:spcPts val="0"/>
              </a:spcAft>
              <a:buFont typeface="Arial" panose="020B0604020202020204" pitchFamily="34" charset="0"/>
              <a:buChar char="•"/>
              <a:defRPr/>
            </a:pPr>
            <a:r>
              <a:rPr lang="en-GB" sz="2000" dirty="0" smtClean="0">
                <a:solidFill>
                  <a:prstClr val="black"/>
                </a:solidFill>
              </a:rPr>
              <a:t>Understanding and </a:t>
            </a:r>
            <a:r>
              <a:rPr lang="en-GB" sz="2000" dirty="0" smtClean="0">
                <a:solidFill>
                  <a:prstClr val="black"/>
                </a:solidFill>
                <a:effectLst>
                  <a:outerShdw blurRad="38100" dist="38100" dir="2700000" algn="tl">
                    <a:srgbClr val="000000">
                      <a:alpha val="43137"/>
                    </a:srgbClr>
                  </a:outerShdw>
                </a:effectLst>
              </a:rPr>
              <a:t>expressing their views </a:t>
            </a:r>
            <a:r>
              <a:rPr lang="en-GB" sz="2000" dirty="0" smtClean="0">
                <a:solidFill>
                  <a:prstClr val="black"/>
                </a:solidFill>
              </a:rPr>
              <a:t>and preferences</a:t>
            </a:r>
          </a:p>
          <a:p>
            <a:pPr marL="180975" indent="-180975" algn="l" fontAlgn="auto">
              <a:lnSpc>
                <a:spcPct val="110000"/>
              </a:lnSpc>
              <a:spcAft>
                <a:spcPts val="0"/>
              </a:spcAft>
              <a:buFont typeface="Arial" panose="020B0604020202020204" pitchFamily="34" charset="0"/>
              <a:buChar char="•"/>
              <a:defRPr/>
            </a:pPr>
            <a:r>
              <a:rPr lang="en-GB" sz="2000" dirty="0" smtClean="0">
                <a:solidFill>
                  <a:prstClr val="black"/>
                </a:solidFill>
              </a:rPr>
              <a:t>Being </a:t>
            </a:r>
            <a:r>
              <a:rPr lang="en-GB" sz="2000" dirty="0">
                <a:solidFill>
                  <a:prstClr val="black"/>
                </a:solidFill>
                <a:effectLst>
                  <a:outerShdw blurRad="38100" dist="38100" dir="2700000" algn="tl">
                    <a:srgbClr val="000000">
                      <a:alpha val="43137"/>
                    </a:srgbClr>
                  </a:outerShdw>
                </a:effectLst>
              </a:rPr>
              <a:t>spoken to directly </a:t>
            </a:r>
            <a:r>
              <a:rPr lang="en-GB" sz="2000" dirty="0">
                <a:solidFill>
                  <a:prstClr val="black"/>
                </a:solidFill>
              </a:rPr>
              <a:t>and not spoken about</a:t>
            </a:r>
          </a:p>
          <a:p>
            <a:pPr marL="180975" indent="-180975" algn="l" fontAlgn="auto">
              <a:lnSpc>
                <a:spcPct val="110000"/>
              </a:lnSpc>
              <a:spcAft>
                <a:spcPts val="0"/>
              </a:spcAft>
              <a:buFont typeface="Arial" panose="020B0604020202020204" pitchFamily="34" charset="0"/>
              <a:buChar char="•"/>
              <a:defRPr/>
            </a:pPr>
            <a:r>
              <a:rPr lang="en-GB" sz="2000" dirty="0">
                <a:solidFill>
                  <a:prstClr val="black"/>
                </a:solidFill>
              </a:rPr>
              <a:t>Being treated with </a:t>
            </a:r>
            <a:r>
              <a:rPr lang="en-GB" sz="2000" dirty="0">
                <a:solidFill>
                  <a:prstClr val="black"/>
                </a:solidFill>
                <a:effectLst>
                  <a:outerShdw blurRad="38100" dist="38100" dir="2700000" algn="tl">
                    <a:srgbClr val="000000">
                      <a:alpha val="43137"/>
                    </a:srgbClr>
                  </a:outerShdw>
                </a:effectLst>
              </a:rPr>
              <a:t>respect and dignity</a:t>
            </a:r>
          </a:p>
          <a:p>
            <a:pPr fontAlgn="auto">
              <a:spcAft>
                <a:spcPts val="0"/>
              </a:spcAft>
              <a:defRPr/>
            </a:pPr>
            <a:endParaRPr lang="en-GB" sz="1300" dirty="0">
              <a:solidFill>
                <a:prstClr val="black"/>
              </a:solidFill>
            </a:endParaRPr>
          </a:p>
          <a:p>
            <a:pPr algn="l" fontAlgn="auto">
              <a:spcAft>
                <a:spcPts val="0"/>
              </a:spcAft>
              <a:defRPr/>
            </a:pPr>
            <a:endParaRPr lang="en-GB" sz="1200" dirty="0">
              <a:solidFill>
                <a:prstClr val="black"/>
              </a:solidFill>
            </a:endParaRPr>
          </a:p>
        </p:txBody>
      </p:sp>
      <p:sp>
        <p:nvSpPr>
          <p:cNvPr id="7" name="Rectangle 6"/>
          <p:cNvSpPr/>
          <p:nvPr/>
        </p:nvSpPr>
        <p:spPr>
          <a:xfrm>
            <a:off x="7901302" y="3843779"/>
            <a:ext cx="1008112" cy="1477328"/>
          </a:xfrm>
          <a:prstGeom prst="rect">
            <a:avLst/>
          </a:prstGeom>
        </p:spPr>
        <p:txBody>
          <a:bodyPr wrap="square">
            <a:spAutoFit/>
          </a:bodyPr>
          <a:lstStyle/>
          <a:p>
            <a:r>
              <a:rPr lang="en-GB" dirty="0">
                <a:effectLst>
                  <a:outerShdw blurRad="38100" dist="38100" dir="2700000" algn="tl">
                    <a:srgbClr val="000000">
                      <a:alpha val="43137"/>
                    </a:srgbClr>
                  </a:outerShdw>
                </a:effectLst>
              </a:rPr>
              <a:t>Getting It Right For Every Child</a:t>
            </a:r>
          </a:p>
        </p:txBody>
      </p:sp>
    </p:spTree>
    <p:extLst>
      <p:ext uri="{BB962C8B-B14F-4D97-AF65-F5344CB8AC3E}">
        <p14:creationId xmlns:p14="http://schemas.microsoft.com/office/powerpoint/2010/main" val="121560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38211" y="476672"/>
            <a:ext cx="6282259" cy="2376264"/>
          </a:xfrm>
          <a:prstGeom prst="rect">
            <a:avLst/>
          </a:prstGeom>
          <a:ln w="38100" cap="flat" cmpd="sng" algn="ctr">
            <a:solidFill>
              <a:schemeClr val="accent1"/>
            </a:solidFill>
            <a:prstDash val="solid"/>
            <a:miter lim="800000"/>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a:normAutofit/>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GB" sz="2000" b="1" dirty="0" smtClean="0">
                <a:solidFill>
                  <a:prstClr val="black"/>
                </a:solidFill>
              </a:rPr>
              <a:t>RESPONSIBLE </a:t>
            </a:r>
            <a:r>
              <a:rPr lang="en-GB" sz="2000" dirty="0" smtClean="0">
                <a:solidFill>
                  <a:prstClr val="black"/>
                </a:solidFill>
              </a:rPr>
              <a:t>By:</a:t>
            </a:r>
          </a:p>
          <a:p>
            <a:pPr marL="180975" indent="-180975" algn="l" fontAlgn="auto">
              <a:lnSpc>
                <a:spcPct val="100000"/>
              </a:lnSpc>
              <a:spcAft>
                <a:spcPts val="0"/>
              </a:spcAft>
              <a:buFont typeface="Arial" panose="020B0604020202020204" pitchFamily="34" charset="0"/>
              <a:buChar char="•"/>
              <a:defRPr/>
            </a:pPr>
            <a:r>
              <a:rPr lang="en-GB" sz="2000" dirty="0">
                <a:solidFill>
                  <a:prstClr val="black"/>
                </a:solidFill>
              </a:rPr>
              <a:t>Understanding </a:t>
            </a:r>
            <a:r>
              <a:rPr lang="en-GB" sz="2000" dirty="0">
                <a:solidFill>
                  <a:prstClr val="black"/>
                </a:solidFill>
                <a:effectLst>
                  <a:outerShdw blurRad="38100" dist="38100" dir="2700000" algn="tl">
                    <a:srgbClr val="000000">
                      <a:alpha val="43137"/>
                    </a:srgbClr>
                  </a:outerShdw>
                </a:effectLst>
              </a:rPr>
              <a:t>rules and norms </a:t>
            </a:r>
            <a:r>
              <a:rPr lang="en-GB" sz="2000" dirty="0">
                <a:solidFill>
                  <a:prstClr val="black"/>
                </a:solidFill>
              </a:rPr>
              <a:t>of behaviour</a:t>
            </a:r>
          </a:p>
          <a:p>
            <a:pPr marL="180975" indent="-180975" algn="l" fontAlgn="auto">
              <a:lnSpc>
                <a:spcPct val="100000"/>
              </a:lnSpc>
              <a:spcAft>
                <a:spcPts val="0"/>
              </a:spcAft>
              <a:buFont typeface="Arial" panose="020B0604020202020204" pitchFamily="34" charset="0"/>
              <a:buChar char="•"/>
              <a:defRPr/>
            </a:pPr>
            <a:r>
              <a:rPr lang="en-GB" sz="2000" dirty="0">
                <a:solidFill>
                  <a:prstClr val="black"/>
                </a:solidFill>
              </a:rPr>
              <a:t>Having opportunities to make </a:t>
            </a:r>
            <a:r>
              <a:rPr lang="en-GB" sz="2000" dirty="0">
                <a:solidFill>
                  <a:prstClr val="black"/>
                </a:solidFill>
                <a:effectLst>
                  <a:outerShdw blurRad="38100" dist="38100" dir="2700000" algn="tl">
                    <a:srgbClr val="000000">
                      <a:alpha val="43137"/>
                    </a:srgbClr>
                  </a:outerShdw>
                </a:effectLst>
              </a:rPr>
              <a:t>meaningful choices including choices about how to behave</a:t>
            </a:r>
          </a:p>
          <a:p>
            <a:pPr marL="180975" indent="-180975" algn="l" fontAlgn="auto">
              <a:lnSpc>
                <a:spcPct val="100000"/>
              </a:lnSpc>
              <a:spcAft>
                <a:spcPts val="0"/>
              </a:spcAft>
              <a:buFont typeface="Arial" panose="020B0604020202020204" pitchFamily="34" charset="0"/>
              <a:buChar char="•"/>
              <a:defRPr/>
            </a:pPr>
            <a:r>
              <a:rPr lang="en-GB" sz="2000" dirty="0">
                <a:solidFill>
                  <a:prstClr val="black"/>
                </a:solidFill>
              </a:rPr>
              <a:t>Have their </a:t>
            </a:r>
            <a:r>
              <a:rPr lang="en-GB" sz="2000" dirty="0">
                <a:solidFill>
                  <a:prstClr val="black"/>
                </a:solidFill>
                <a:effectLst>
                  <a:outerShdw blurRad="38100" dist="38100" dir="2700000" algn="tl">
                    <a:srgbClr val="000000">
                      <a:alpha val="43137"/>
                    </a:srgbClr>
                  </a:outerShdw>
                </a:effectLst>
              </a:rPr>
              <a:t>behaviour understood</a:t>
            </a:r>
            <a:r>
              <a:rPr lang="en-GB" sz="2000" dirty="0">
                <a:solidFill>
                  <a:prstClr val="black"/>
                </a:solidFill>
              </a:rPr>
              <a:t> as often indicating underlying or </a:t>
            </a:r>
            <a:r>
              <a:rPr lang="en-GB" sz="2000" dirty="0" smtClean="0">
                <a:solidFill>
                  <a:prstClr val="black"/>
                </a:solidFill>
              </a:rPr>
              <a:t>hidden speech, language and communication needs</a:t>
            </a:r>
            <a:endParaRPr lang="en-GB" sz="1300" dirty="0">
              <a:solidFill>
                <a:prstClr val="black"/>
              </a:solidFill>
            </a:endParaRPr>
          </a:p>
        </p:txBody>
      </p:sp>
      <p:sp>
        <p:nvSpPr>
          <p:cNvPr id="3" name="Title 1"/>
          <p:cNvSpPr txBox="1">
            <a:spLocks/>
          </p:cNvSpPr>
          <p:nvPr/>
        </p:nvSpPr>
        <p:spPr>
          <a:xfrm>
            <a:off x="2504993" y="3113067"/>
            <a:ext cx="6282259" cy="2088232"/>
          </a:xfrm>
          <a:prstGeom prst="rect">
            <a:avLst/>
          </a:prstGeom>
          <a:ln w="38100" cap="flat" cmpd="sng" algn="ctr">
            <a:solidFill>
              <a:schemeClr val="accent1"/>
            </a:solidFill>
            <a:prstDash val="solid"/>
            <a:miter lim="800000"/>
          </a:ln>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a:normAutofit/>
          </a:bodyPr>
          <a:lstStyle>
            <a:lvl1pPr algn="ctr" defTabSz="685800" rtl="0" eaLnBrk="1" latinLnBrk="0" hangingPunct="1">
              <a:lnSpc>
                <a:spcPct val="90000"/>
              </a:lnSpc>
              <a:spcBef>
                <a:spcPct val="0"/>
              </a:spcBef>
              <a:buNone/>
              <a:defRPr sz="45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n-GB" sz="2000" b="1" dirty="0" smtClean="0">
                <a:solidFill>
                  <a:prstClr val="black"/>
                </a:solidFill>
              </a:rPr>
              <a:t>INCLUDED BY:</a:t>
            </a:r>
          </a:p>
          <a:p>
            <a:pPr marL="180975" indent="-180975" algn="l" fontAlgn="auto">
              <a:spcAft>
                <a:spcPts val="0"/>
              </a:spcAft>
              <a:buFont typeface="Arial" panose="020B0604020202020204" pitchFamily="34" charset="0"/>
              <a:buChar char="•"/>
              <a:defRPr/>
            </a:pPr>
            <a:r>
              <a:rPr lang="en-GB" sz="2000" dirty="0" smtClean="0">
                <a:solidFill>
                  <a:prstClr val="black"/>
                </a:solidFill>
              </a:rPr>
              <a:t>Having their </a:t>
            </a:r>
            <a:r>
              <a:rPr lang="en-GB" sz="2000" dirty="0" smtClean="0">
                <a:solidFill>
                  <a:prstClr val="black"/>
                </a:solidFill>
                <a:effectLst>
                  <a:outerShdw blurRad="38100" dist="38100" dir="2700000" algn="tl">
                    <a:srgbClr val="000000">
                      <a:alpha val="43137"/>
                    </a:srgbClr>
                  </a:outerShdw>
                </a:effectLst>
              </a:rPr>
              <a:t>views and opinions </a:t>
            </a:r>
            <a:r>
              <a:rPr lang="en-GB" sz="2000" dirty="0" smtClean="0">
                <a:solidFill>
                  <a:prstClr val="black"/>
                </a:solidFill>
              </a:rPr>
              <a:t>sought out and listened to in discussion </a:t>
            </a:r>
            <a:r>
              <a:rPr lang="en-GB" sz="2000" dirty="0" smtClean="0">
                <a:solidFill>
                  <a:prstClr val="black"/>
                </a:solidFill>
                <a:effectLst>
                  <a:outerShdw blurRad="38100" dist="38100" dir="2700000" algn="tl">
                    <a:srgbClr val="000000">
                      <a:alpha val="43137"/>
                    </a:srgbClr>
                  </a:outerShdw>
                </a:effectLst>
              </a:rPr>
              <a:t>about their support and their future</a:t>
            </a:r>
          </a:p>
          <a:p>
            <a:pPr marL="180975" indent="-180975" algn="l" fontAlgn="auto">
              <a:spcAft>
                <a:spcPts val="0"/>
              </a:spcAft>
              <a:buFont typeface="Arial" panose="020B0604020202020204" pitchFamily="34" charset="0"/>
              <a:buChar char="•"/>
              <a:defRPr/>
            </a:pPr>
            <a:r>
              <a:rPr lang="en-GB" sz="2000" dirty="0" smtClean="0">
                <a:solidFill>
                  <a:prstClr val="black"/>
                </a:solidFill>
              </a:rPr>
              <a:t>Being </a:t>
            </a:r>
            <a:r>
              <a:rPr lang="en-GB" sz="2000" dirty="0" smtClean="0">
                <a:solidFill>
                  <a:prstClr val="black"/>
                </a:solidFill>
                <a:effectLst>
                  <a:outerShdw blurRad="38100" dist="38100" dir="2700000" algn="tl">
                    <a:srgbClr val="000000">
                      <a:alpha val="43137"/>
                    </a:srgbClr>
                  </a:outerShdw>
                </a:effectLst>
              </a:rPr>
              <a:t>valued and included socially and educationally</a:t>
            </a:r>
          </a:p>
          <a:p>
            <a:pPr marL="180975" indent="-180975" algn="l" fontAlgn="auto">
              <a:spcAft>
                <a:spcPts val="0"/>
              </a:spcAft>
              <a:buFont typeface="Arial" panose="020B0604020202020204" pitchFamily="34" charset="0"/>
              <a:buChar char="•"/>
              <a:defRPr/>
            </a:pPr>
            <a:r>
              <a:rPr lang="en-GB" sz="2000" dirty="0" smtClean="0">
                <a:solidFill>
                  <a:prstClr val="black"/>
                </a:solidFill>
              </a:rPr>
              <a:t>Communicating in a </a:t>
            </a:r>
            <a:r>
              <a:rPr lang="en-GB" sz="2000" dirty="0" smtClean="0">
                <a:solidFill>
                  <a:prstClr val="black"/>
                </a:solidFill>
                <a:effectLst>
                  <a:outerShdw blurRad="38100" dist="38100" dir="2700000" algn="tl">
                    <a:srgbClr val="000000">
                      <a:alpha val="43137"/>
                    </a:srgbClr>
                  </a:outerShdw>
                </a:effectLst>
              </a:rPr>
              <a:t>culturally and linguistically appropriate way</a:t>
            </a:r>
          </a:p>
        </p:txBody>
      </p:sp>
      <p:sp>
        <p:nvSpPr>
          <p:cNvPr id="4" name="Rectangle 3"/>
          <p:cNvSpPr/>
          <p:nvPr/>
        </p:nvSpPr>
        <p:spPr>
          <a:xfrm>
            <a:off x="2504993" y="5517232"/>
            <a:ext cx="3049040" cy="369332"/>
          </a:xfrm>
          <a:prstGeom prst="rect">
            <a:avLst/>
          </a:prstGeom>
        </p:spPr>
        <p:txBody>
          <a:bodyPr wrap="none">
            <a:spAutoFit/>
          </a:bodyPr>
          <a:lstStyle/>
          <a:p>
            <a:r>
              <a:rPr lang="en-GB" dirty="0">
                <a:effectLst>
                  <a:outerShdw blurRad="38100" dist="38100" dir="2700000" algn="tl">
                    <a:srgbClr val="000000">
                      <a:alpha val="43137"/>
                    </a:srgbClr>
                  </a:outerShdw>
                </a:effectLst>
              </a:rPr>
              <a:t>Getting It Right For Every Child</a:t>
            </a:r>
          </a:p>
        </p:txBody>
      </p:sp>
    </p:spTree>
    <p:extLst>
      <p:ext uri="{BB962C8B-B14F-4D97-AF65-F5344CB8AC3E}">
        <p14:creationId xmlns:p14="http://schemas.microsoft.com/office/powerpoint/2010/main" val="316049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188640"/>
            <a:ext cx="6336704" cy="864096"/>
          </a:xfrm>
        </p:spPr>
        <p:txBody>
          <a:bodyPr/>
          <a:lstStyle/>
          <a:p>
            <a:r>
              <a:rPr lang="en-GB" dirty="0" smtClean="0"/>
              <a:t>Approaches Include</a:t>
            </a:r>
            <a:endParaRPr lang="en-GB"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23728" y="1239857"/>
            <a:ext cx="6563419" cy="4439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6"/>
          <p:cNvPicPr>
            <a:picLocks/>
          </p:cNvPicPr>
          <p:nvPr/>
        </p:nvPicPr>
        <p:blipFill>
          <a:blip r:embed="rId4"/>
          <a:srcRect l="14957" t="49020" r="63439" b="13399"/>
          <a:stretch>
            <a:fillRect/>
          </a:stretch>
        </p:blipFill>
        <p:spPr>
          <a:xfrm>
            <a:off x="2383829" y="1680608"/>
            <a:ext cx="2007369" cy="1080120"/>
          </a:xfrm>
          <a:prstGeom prst="rect">
            <a:avLst/>
          </a:prstGeom>
          <a:ln w="38100" cap="sq">
            <a:solidFill>
              <a:srgbClr val="000000"/>
            </a:solidFill>
            <a:miter lim="800000"/>
          </a:ln>
          <a:effectLst>
            <a:outerShdw blurRad="50800" dist="38100" dir="2700000" algn="tl" rotWithShape="0">
              <a:srgbClr val="000000">
                <a:alpha val="43000"/>
              </a:srgbClr>
            </a:outerShdw>
          </a:effectLst>
        </p:spPr>
      </p:pic>
      <p:pic>
        <p:nvPicPr>
          <p:cNvPr id="6" name="Picture 5"/>
          <p:cNvPicPr/>
          <p:nvPr/>
        </p:nvPicPr>
        <p:blipFill>
          <a:blip r:embed="rId5"/>
          <a:srcRect/>
          <a:stretch>
            <a:fillRect/>
          </a:stretch>
        </p:blipFill>
        <p:spPr bwMode="auto">
          <a:xfrm>
            <a:off x="6182166" y="1680608"/>
            <a:ext cx="1523528" cy="1080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p:nvPr/>
        </p:nvPicPr>
        <p:blipFill>
          <a:blip r:embed="rId6"/>
          <a:srcRect/>
          <a:stretch>
            <a:fillRect/>
          </a:stretch>
        </p:blipFill>
        <p:spPr bwMode="auto">
          <a:xfrm>
            <a:off x="2383829" y="3356992"/>
            <a:ext cx="1876066" cy="10801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p:nvPr/>
        </p:nvPicPr>
        <p:blipFill>
          <a:blip r:embed="rId7"/>
          <a:srcRect/>
          <a:stretch>
            <a:fillRect/>
          </a:stretch>
        </p:blipFill>
        <p:spPr bwMode="auto">
          <a:xfrm>
            <a:off x="6228798" y="3356595"/>
            <a:ext cx="1476896" cy="10805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p:nvPr/>
        </p:nvPicPr>
        <p:blipFill>
          <a:blip r:embed="rId8"/>
          <a:srcRect/>
          <a:stretch>
            <a:fillRect/>
          </a:stretch>
        </p:blipFill>
        <p:spPr bwMode="auto">
          <a:xfrm>
            <a:off x="3203568" y="5354594"/>
            <a:ext cx="2232528" cy="738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12"/>
          <p:cNvPicPr>
            <a:picLocks noChangeAspect="1" noChangeArrowheads="1"/>
          </p:cNvPicPr>
          <p:nvPr/>
        </p:nvPicPr>
        <p:blipFill>
          <a:blip r:embed="rId9"/>
          <a:srcRect/>
          <a:stretch>
            <a:fillRect/>
          </a:stretch>
        </p:blipFill>
        <p:spPr bwMode="auto">
          <a:xfrm>
            <a:off x="5940152" y="4928871"/>
            <a:ext cx="1795866" cy="1293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99370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3140968"/>
            <a:ext cx="6120680" cy="2088232"/>
          </a:xfrm>
        </p:spPr>
        <p:txBody>
          <a:bodyPr>
            <a:normAutofit/>
          </a:bodyPr>
          <a:lstStyle/>
          <a:p>
            <a:r>
              <a:rPr lang="en-GB" dirty="0" smtClean="0"/>
              <a:t>Complete the questionnaire in your handout</a:t>
            </a:r>
            <a:endParaRPr lang="en-GB" dirty="0"/>
          </a:p>
        </p:txBody>
      </p:sp>
      <p:sp>
        <p:nvSpPr>
          <p:cNvPr id="3" name="Text Placeholder 2"/>
          <p:cNvSpPr>
            <a:spLocks noGrp="1"/>
          </p:cNvSpPr>
          <p:nvPr>
            <p:ph type="body" idx="1"/>
          </p:nvPr>
        </p:nvSpPr>
        <p:spPr>
          <a:xfrm>
            <a:off x="3059833" y="1196752"/>
            <a:ext cx="2736304" cy="1500187"/>
          </a:xfrm>
        </p:spPr>
        <p:txBody>
          <a:bodyPr>
            <a:normAutofit/>
          </a:bodyPr>
          <a:lstStyle/>
          <a:p>
            <a:r>
              <a:rPr lang="en-GB" sz="6000" dirty="0" smtClean="0">
                <a:solidFill>
                  <a:schemeClr val="tx1"/>
                </a:solidFill>
              </a:rPr>
              <a:t>Stop ! </a:t>
            </a:r>
            <a:endParaRPr lang="en-GB" sz="6000" dirty="0">
              <a:solidFill>
                <a:schemeClr val="tx1"/>
              </a:solidFill>
            </a:endParaRPr>
          </a:p>
        </p:txBody>
      </p:sp>
    </p:spTree>
    <p:extLst>
      <p:ext uri="{BB962C8B-B14F-4D97-AF65-F5344CB8AC3E}">
        <p14:creationId xmlns:p14="http://schemas.microsoft.com/office/powerpoint/2010/main" val="3111123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Universal Communication Support</a:t>
            </a:r>
            <a:endParaRPr lang="en-GB" dirty="0"/>
          </a:p>
        </p:txBody>
      </p:sp>
      <p:sp>
        <p:nvSpPr>
          <p:cNvPr id="3" name="Content Placeholder 2"/>
          <p:cNvSpPr>
            <a:spLocks noGrp="1"/>
          </p:cNvSpPr>
          <p:nvPr>
            <p:ph idx="1"/>
          </p:nvPr>
        </p:nvSpPr>
        <p:spPr/>
        <p:txBody>
          <a:bodyPr>
            <a:normAutofit fontScale="92500" lnSpcReduction="10000"/>
          </a:bodyPr>
          <a:lstStyle/>
          <a:p>
            <a:pPr marL="285750" lvl="0" indent="-285750" defTabSz="912813" fontAlgn="base">
              <a:spcBef>
                <a:spcPct val="0"/>
              </a:spcBef>
              <a:spcAft>
                <a:spcPct val="0"/>
              </a:spcAft>
              <a:buFont typeface="Wingdings" panose="05000000000000000000" pitchFamily="2" charset="2"/>
              <a:buChar char="q"/>
              <a:defRPr/>
            </a:pPr>
            <a:r>
              <a:rPr lang="en-GB" sz="1800" dirty="0">
                <a:solidFill>
                  <a:prstClr val="black"/>
                </a:solidFill>
                <a:latin typeface="Comic Sans MS" panose="030F0702030302020204" pitchFamily="66" charset="0"/>
              </a:rPr>
              <a:t>Allow time to process information</a:t>
            </a:r>
          </a:p>
          <a:p>
            <a:pPr marL="285750" lvl="0" indent="-285750" defTabSz="912813" fontAlgn="base">
              <a:spcBef>
                <a:spcPct val="0"/>
              </a:spcBef>
              <a:spcAft>
                <a:spcPct val="0"/>
              </a:spcAft>
              <a:buFont typeface="Wingdings" panose="05000000000000000000" pitchFamily="2" charset="2"/>
              <a:buChar char="q"/>
              <a:defRPr/>
            </a:pPr>
            <a:r>
              <a:rPr lang="en-GB" sz="1800" dirty="0">
                <a:solidFill>
                  <a:prstClr val="black"/>
                </a:solidFill>
                <a:latin typeface="Comic Sans MS" panose="030F0702030302020204" pitchFamily="66" charset="0"/>
              </a:rPr>
              <a:t>Minimise or stop using words and voice</a:t>
            </a:r>
          </a:p>
          <a:p>
            <a:pPr marL="285750" lvl="0" indent="-285750" defTabSz="912813" fontAlgn="base">
              <a:spcBef>
                <a:spcPct val="0"/>
              </a:spcBef>
              <a:spcAft>
                <a:spcPct val="0"/>
              </a:spcAft>
              <a:buFont typeface="Wingdings" panose="05000000000000000000" pitchFamily="2" charset="2"/>
              <a:buChar char="q"/>
              <a:defRPr/>
            </a:pPr>
            <a:r>
              <a:rPr lang="en-GB" sz="1800" dirty="0">
                <a:solidFill>
                  <a:prstClr val="black"/>
                </a:solidFill>
                <a:latin typeface="Comic Sans MS" panose="030F0702030302020204" pitchFamily="66" charset="0"/>
              </a:rPr>
              <a:t>Use Non-verbal communication cues: facial expression, tone of voice, body language</a:t>
            </a:r>
          </a:p>
          <a:p>
            <a:pPr marL="285750" lvl="0" indent="-285750" defTabSz="912813" fontAlgn="base">
              <a:spcBef>
                <a:spcPct val="0"/>
              </a:spcBef>
              <a:spcAft>
                <a:spcPct val="0"/>
              </a:spcAft>
              <a:buFont typeface="Wingdings" panose="05000000000000000000" pitchFamily="2" charset="2"/>
              <a:buChar char="q"/>
              <a:defRPr/>
            </a:pPr>
            <a:r>
              <a:rPr lang="en-GB" sz="1800" dirty="0">
                <a:solidFill>
                  <a:prstClr val="black"/>
                </a:solidFill>
                <a:latin typeface="Comic Sans MS" panose="030F0702030302020204" pitchFamily="66" charset="0"/>
              </a:rPr>
              <a:t>Natural Gesture</a:t>
            </a:r>
          </a:p>
          <a:p>
            <a:pPr marL="0" lvl="0" indent="0" defTabSz="912813" fontAlgn="base">
              <a:spcBef>
                <a:spcPct val="0"/>
              </a:spcBef>
              <a:spcAft>
                <a:spcPct val="0"/>
              </a:spcAft>
              <a:buNone/>
              <a:defRPr/>
            </a:pPr>
            <a:endParaRPr lang="en-GB" sz="1800" dirty="0">
              <a:solidFill>
                <a:prstClr val="black"/>
              </a:solidFill>
              <a:latin typeface="Comic Sans MS" panose="030F0702030302020204" pitchFamily="66" charset="0"/>
            </a:endParaRPr>
          </a:p>
          <a:p>
            <a:pPr marL="285750" lvl="0" indent="-285750" defTabSz="912813" fontAlgn="base">
              <a:spcBef>
                <a:spcPct val="0"/>
              </a:spcBef>
              <a:spcAft>
                <a:spcPct val="0"/>
              </a:spcAft>
              <a:buFont typeface="Wingdings" panose="05000000000000000000" pitchFamily="2" charset="2"/>
              <a:buChar char="q"/>
              <a:defRPr/>
            </a:pPr>
            <a:r>
              <a:rPr lang="en-GB" sz="1800" dirty="0">
                <a:solidFill>
                  <a:prstClr val="black"/>
                </a:solidFill>
                <a:latin typeface="Comic Sans MS" panose="030F0702030302020204" pitchFamily="66" charset="0"/>
              </a:rPr>
              <a:t>Visual cues and clues</a:t>
            </a:r>
          </a:p>
          <a:p>
            <a:pPr marL="285750" lvl="0" indent="-285750" defTabSz="912813" fontAlgn="base">
              <a:spcBef>
                <a:spcPct val="0"/>
              </a:spcBef>
              <a:spcAft>
                <a:spcPct val="0"/>
              </a:spcAft>
              <a:buFont typeface="Wingdings" panose="05000000000000000000" pitchFamily="2" charset="2"/>
              <a:buChar char="q"/>
              <a:defRPr/>
            </a:pPr>
            <a:r>
              <a:rPr lang="en-GB" sz="1800" dirty="0">
                <a:solidFill>
                  <a:prstClr val="black"/>
                </a:solidFill>
                <a:latin typeface="Comic Sans MS" panose="030F0702030302020204" pitchFamily="66" charset="0"/>
              </a:rPr>
              <a:t>Environmental cues and clues ( music, bells)</a:t>
            </a:r>
          </a:p>
          <a:p>
            <a:pPr marL="285750" lvl="0" indent="-285750" defTabSz="912813" fontAlgn="base">
              <a:spcBef>
                <a:spcPct val="0"/>
              </a:spcBef>
              <a:spcAft>
                <a:spcPct val="0"/>
              </a:spcAft>
              <a:buFont typeface="Wingdings" panose="05000000000000000000" pitchFamily="2" charset="2"/>
              <a:buChar char="q"/>
              <a:defRPr/>
            </a:pPr>
            <a:r>
              <a:rPr lang="en-GB" sz="1800" dirty="0">
                <a:solidFill>
                  <a:prstClr val="black"/>
                </a:solidFill>
                <a:latin typeface="Comic Sans MS" panose="030F0702030302020204" pitchFamily="66" charset="0"/>
              </a:rPr>
              <a:t>Objects of reference, Transition objects</a:t>
            </a:r>
          </a:p>
          <a:p>
            <a:pPr marL="285750" lvl="0" indent="-285750" defTabSz="912813" fontAlgn="base">
              <a:spcBef>
                <a:spcPct val="0"/>
              </a:spcBef>
              <a:spcAft>
                <a:spcPct val="0"/>
              </a:spcAft>
              <a:buFont typeface="Wingdings" panose="05000000000000000000" pitchFamily="2" charset="2"/>
              <a:buChar char="q"/>
              <a:defRPr/>
            </a:pPr>
            <a:r>
              <a:rPr lang="en-GB" sz="1800" dirty="0">
                <a:solidFill>
                  <a:prstClr val="black"/>
                </a:solidFill>
                <a:latin typeface="Comic Sans MS" panose="030F0702030302020204" pitchFamily="66" charset="0"/>
              </a:rPr>
              <a:t>Written labels / Instructions</a:t>
            </a:r>
          </a:p>
          <a:p>
            <a:pPr marL="285750" lvl="0" indent="-285750" defTabSz="912813" fontAlgn="base">
              <a:spcBef>
                <a:spcPct val="0"/>
              </a:spcBef>
              <a:spcAft>
                <a:spcPct val="0"/>
              </a:spcAft>
              <a:buFont typeface="Wingdings" panose="05000000000000000000" pitchFamily="2" charset="2"/>
              <a:buChar char="q"/>
              <a:defRPr/>
            </a:pPr>
            <a:r>
              <a:rPr lang="en-GB" sz="1800" dirty="0">
                <a:solidFill>
                  <a:prstClr val="black"/>
                </a:solidFill>
                <a:latin typeface="Comic Sans MS" panose="030F0702030302020204" pitchFamily="66" charset="0"/>
              </a:rPr>
              <a:t>Organisational tools such as schedules and job lists</a:t>
            </a:r>
          </a:p>
          <a:p>
            <a:pPr marL="285750" lvl="0" indent="-285750" defTabSz="912813" fontAlgn="base">
              <a:spcBef>
                <a:spcPct val="0"/>
              </a:spcBef>
              <a:spcAft>
                <a:spcPct val="0"/>
              </a:spcAft>
              <a:buFont typeface="Wingdings" panose="05000000000000000000" pitchFamily="2" charset="2"/>
              <a:buChar char="q"/>
              <a:defRPr/>
            </a:pPr>
            <a:r>
              <a:rPr lang="en-GB" sz="1800" dirty="0">
                <a:solidFill>
                  <a:prstClr val="black"/>
                </a:solidFill>
                <a:latin typeface="Comic Sans MS" panose="030F0702030302020204" pitchFamily="66" charset="0"/>
              </a:rPr>
              <a:t>Visual recipes, cartoon strips, video demonstrations</a:t>
            </a:r>
          </a:p>
          <a:p>
            <a:pPr marL="0" lvl="0" indent="0" defTabSz="912813" fontAlgn="base">
              <a:spcBef>
                <a:spcPct val="0"/>
              </a:spcBef>
              <a:spcAft>
                <a:spcPct val="0"/>
              </a:spcAft>
              <a:buNone/>
              <a:defRPr/>
            </a:pPr>
            <a:endParaRPr lang="en-GB" sz="1800" dirty="0">
              <a:solidFill>
                <a:prstClr val="black"/>
              </a:solidFill>
              <a:latin typeface="Comic Sans MS" panose="030F0702030302020204" pitchFamily="66" charset="0"/>
            </a:endParaRPr>
          </a:p>
          <a:p>
            <a:pPr marL="285750" lvl="0" indent="-285750" defTabSz="912813" fontAlgn="base">
              <a:spcBef>
                <a:spcPct val="0"/>
              </a:spcBef>
              <a:spcAft>
                <a:spcPct val="0"/>
              </a:spcAft>
              <a:buFont typeface="Wingdings" panose="05000000000000000000" pitchFamily="2" charset="2"/>
              <a:buChar char="q"/>
              <a:defRPr/>
            </a:pPr>
            <a:r>
              <a:rPr lang="en-GB" sz="1800" dirty="0">
                <a:solidFill>
                  <a:prstClr val="black"/>
                </a:solidFill>
                <a:latin typeface="Comic Sans MS" panose="030F0702030302020204" pitchFamily="66" charset="0"/>
              </a:rPr>
              <a:t>Clicker</a:t>
            </a:r>
          </a:p>
          <a:p>
            <a:pPr marL="285750" lvl="0" indent="-285750" defTabSz="912813" fontAlgn="base">
              <a:spcBef>
                <a:spcPct val="0"/>
              </a:spcBef>
              <a:spcAft>
                <a:spcPct val="0"/>
              </a:spcAft>
              <a:buFont typeface="Wingdings" panose="05000000000000000000" pitchFamily="2" charset="2"/>
              <a:buChar char="q"/>
              <a:defRPr/>
            </a:pPr>
            <a:r>
              <a:rPr lang="en-GB" sz="1800" dirty="0">
                <a:solidFill>
                  <a:prstClr val="black"/>
                </a:solidFill>
                <a:latin typeface="Comic Sans MS" panose="030F0702030302020204" pitchFamily="66" charset="0"/>
              </a:rPr>
              <a:t>Symbol labelling of environment - </a:t>
            </a:r>
            <a:r>
              <a:rPr lang="en-GB" sz="1800" dirty="0" err="1">
                <a:solidFill>
                  <a:prstClr val="black"/>
                </a:solidFill>
                <a:latin typeface="Comic Sans MS" panose="030F0702030302020204" pitchFamily="66" charset="0"/>
              </a:rPr>
              <a:t>Boardmaker</a:t>
            </a:r>
            <a:endParaRPr lang="en-GB" sz="1800" dirty="0">
              <a:solidFill>
                <a:prstClr val="black"/>
              </a:solidFill>
              <a:latin typeface="Comic Sans MS" panose="030F0702030302020204" pitchFamily="66" charset="0"/>
            </a:endParaRPr>
          </a:p>
          <a:p>
            <a:pPr marL="285750" lvl="0" indent="-285750" defTabSz="912813" fontAlgn="base">
              <a:spcBef>
                <a:spcPct val="0"/>
              </a:spcBef>
              <a:spcAft>
                <a:spcPct val="0"/>
              </a:spcAft>
              <a:buFont typeface="Wingdings" panose="05000000000000000000" pitchFamily="2" charset="2"/>
              <a:buChar char="q"/>
              <a:defRPr/>
            </a:pPr>
            <a:r>
              <a:rPr lang="en-GB" sz="1800" dirty="0">
                <a:solidFill>
                  <a:prstClr val="black"/>
                </a:solidFill>
                <a:latin typeface="Comic Sans MS" panose="030F0702030302020204" pitchFamily="66" charset="0"/>
              </a:rPr>
              <a:t>Widget</a:t>
            </a:r>
          </a:p>
          <a:p>
            <a:pPr marL="285750" lvl="0" indent="-285750" defTabSz="912813" fontAlgn="base">
              <a:spcBef>
                <a:spcPct val="0"/>
              </a:spcBef>
              <a:spcAft>
                <a:spcPct val="0"/>
              </a:spcAft>
              <a:buFont typeface="Wingdings" panose="05000000000000000000" pitchFamily="2" charset="2"/>
              <a:buChar char="q"/>
              <a:defRPr/>
            </a:pPr>
            <a:r>
              <a:rPr lang="en-GB" sz="1800" dirty="0">
                <a:solidFill>
                  <a:prstClr val="black"/>
                </a:solidFill>
                <a:latin typeface="Comic Sans MS" panose="030F0702030302020204" pitchFamily="66" charset="0"/>
              </a:rPr>
              <a:t>Visual Timetables</a:t>
            </a:r>
          </a:p>
          <a:p>
            <a:pPr marL="285750" lvl="0" indent="-285750" defTabSz="912813" fontAlgn="base">
              <a:spcBef>
                <a:spcPct val="0"/>
              </a:spcBef>
              <a:spcAft>
                <a:spcPct val="0"/>
              </a:spcAft>
              <a:buFont typeface="Wingdings" panose="05000000000000000000" pitchFamily="2" charset="2"/>
              <a:buChar char="q"/>
              <a:defRPr/>
            </a:pPr>
            <a:r>
              <a:rPr lang="en-GB" sz="1800" dirty="0">
                <a:solidFill>
                  <a:prstClr val="black"/>
                </a:solidFill>
                <a:latin typeface="Comic Sans MS" panose="030F0702030302020204" pitchFamily="66" charset="0"/>
              </a:rPr>
              <a:t>Any other ways to communicate</a:t>
            </a:r>
          </a:p>
          <a:p>
            <a:endParaRPr lang="en-GB" dirty="0"/>
          </a:p>
        </p:txBody>
      </p:sp>
    </p:spTree>
    <p:extLst>
      <p:ext uri="{BB962C8B-B14F-4D97-AF65-F5344CB8AC3E}">
        <p14:creationId xmlns:p14="http://schemas.microsoft.com/office/powerpoint/2010/main" val="4221481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Targeted Support</a:t>
            </a:r>
            <a:endParaRPr lang="en-GB"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45813" y="1600200"/>
            <a:ext cx="5806586"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585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Targeted Support that we can learn</a:t>
            </a:r>
            <a:endParaRPr lang="en-GB" dirty="0"/>
          </a:p>
        </p:txBody>
      </p:sp>
      <p:sp>
        <p:nvSpPr>
          <p:cNvPr id="3" name="Content Placeholder 2"/>
          <p:cNvSpPr>
            <a:spLocks noGrp="1"/>
          </p:cNvSpPr>
          <p:nvPr>
            <p:ph idx="1"/>
          </p:nvPr>
        </p:nvSpPr>
        <p:spPr/>
        <p:txBody>
          <a:bodyPr>
            <a:normAutofit fontScale="62500" lnSpcReduction="20000"/>
          </a:bodyPr>
          <a:lstStyle/>
          <a:p>
            <a:pPr>
              <a:spcBef>
                <a:spcPct val="0"/>
              </a:spcBef>
              <a:buFont typeface="Wingdings" pitchFamily="2" charset="2"/>
              <a:buChar char="q"/>
            </a:pPr>
            <a:r>
              <a:rPr lang="en-GB" altLang="en-US" dirty="0">
                <a:latin typeface="Comic Sans MS" pitchFamily="66" charset="0"/>
                <a:cs typeface="Arial" pitchFamily="34" charset="0"/>
              </a:rPr>
              <a:t>SCERTS - Social Communication and Emotional Regulation and Transactional Support</a:t>
            </a:r>
          </a:p>
          <a:p>
            <a:pPr>
              <a:spcBef>
                <a:spcPct val="0"/>
              </a:spcBef>
              <a:buNone/>
            </a:pPr>
            <a:endParaRPr lang="en-GB" altLang="en-US" dirty="0">
              <a:latin typeface="Comic Sans MS" pitchFamily="66" charset="0"/>
              <a:cs typeface="Arial" pitchFamily="34" charset="0"/>
            </a:endParaRPr>
          </a:p>
          <a:p>
            <a:pPr>
              <a:spcBef>
                <a:spcPct val="0"/>
              </a:spcBef>
              <a:buFont typeface="Wingdings" pitchFamily="2" charset="2"/>
              <a:buChar char="q"/>
            </a:pPr>
            <a:r>
              <a:rPr lang="en-GB" altLang="en-US" dirty="0">
                <a:latin typeface="Comic Sans MS" pitchFamily="66" charset="0"/>
                <a:cs typeface="Arial" pitchFamily="34" charset="0"/>
              </a:rPr>
              <a:t>Intensive Interaction</a:t>
            </a:r>
          </a:p>
          <a:p>
            <a:pPr>
              <a:spcBef>
                <a:spcPct val="0"/>
              </a:spcBef>
              <a:buNone/>
            </a:pPr>
            <a:r>
              <a:rPr lang="en-GB" altLang="en-US" dirty="0">
                <a:latin typeface="Comic Sans MS" pitchFamily="66" charset="0"/>
                <a:cs typeface="Arial" pitchFamily="34" charset="0"/>
              </a:rPr>
              <a:t>                            </a:t>
            </a:r>
          </a:p>
          <a:p>
            <a:pPr>
              <a:spcBef>
                <a:spcPct val="0"/>
              </a:spcBef>
              <a:buFont typeface="Wingdings" pitchFamily="2" charset="2"/>
              <a:buChar char="q"/>
            </a:pPr>
            <a:r>
              <a:rPr lang="en-GB" altLang="en-US" dirty="0">
                <a:latin typeface="Comic Sans MS" pitchFamily="66" charset="0"/>
                <a:cs typeface="Arial" pitchFamily="34" charset="0"/>
              </a:rPr>
              <a:t>Talking Mats</a:t>
            </a:r>
          </a:p>
          <a:p>
            <a:pPr>
              <a:spcBef>
                <a:spcPct val="0"/>
              </a:spcBef>
              <a:buNone/>
            </a:pPr>
            <a:endParaRPr lang="en-GB" altLang="en-US" dirty="0">
              <a:latin typeface="Comic Sans MS" pitchFamily="66" charset="0"/>
              <a:cs typeface="Arial" pitchFamily="34" charset="0"/>
            </a:endParaRPr>
          </a:p>
          <a:p>
            <a:pPr>
              <a:spcBef>
                <a:spcPct val="0"/>
              </a:spcBef>
              <a:buFont typeface="Wingdings" pitchFamily="2" charset="2"/>
              <a:buChar char="q"/>
            </a:pPr>
            <a:r>
              <a:rPr lang="en-GB" altLang="en-US" dirty="0">
                <a:latin typeface="Comic Sans MS" pitchFamily="66" charset="0"/>
                <a:cs typeface="Arial" pitchFamily="34" charset="0"/>
              </a:rPr>
              <a:t>Communication Books</a:t>
            </a:r>
          </a:p>
          <a:p>
            <a:pPr>
              <a:spcBef>
                <a:spcPct val="0"/>
              </a:spcBef>
              <a:buNone/>
            </a:pPr>
            <a:endParaRPr lang="en-GB" altLang="en-US" dirty="0">
              <a:latin typeface="Comic Sans MS" pitchFamily="66" charset="0"/>
              <a:cs typeface="Arial" pitchFamily="34" charset="0"/>
            </a:endParaRPr>
          </a:p>
          <a:p>
            <a:pPr>
              <a:spcBef>
                <a:spcPct val="0"/>
              </a:spcBef>
              <a:buFont typeface="Wingdings" pitchFamily="2" charset="2"/>
              <a:buChar char="q"/>
            </a:pPr>
            <a:r>
              <a:rPr lang="en-GB" altLang="en-US" dirty="0">
                <a:latin typeface="Comic Sans MS" pitchFamily="66" charset="0"/>
                <a:cs typeface="Arial" pitchFamily="34" charset="0"/>
              </a:rPr>
              <a:t>PODD – Pragmatic Organisation Dynamic Display</a:t>
            </a:r>
          </a:p>
          <a:p>
            <a:pPr>
              <a:spcBef>
                <a:spcPct val="0"/>
              </a:spcBef>
              <a:buNone/>
            </a:pPr>
            <a:endParaRPr lang="en-GB" altLang="en-US" dirty="0">
              <a:latin typeface="Comic Sans MS" pitchFamily="66" charset="0"/>
              <a:cs typeface="Arial" pitchFamily="34" charset="0"/>
            </a:endParaRPr>
          </a:p>
          <a:p>
            <a:pPr>
              <a:spcBef>
                <a:spcPct val="0"/>
              </a:spcBef>
              <a:buFont typeface="Wingdings" pitchFamily="2" charset="2"/>
              <a:buChar char="q"/>
            </a:pPr>
            <a:r>
              <a:rPr lang="en-GB" altLang="en-US" dirty="0">
                <a:latin typeface="Comic Sans MS" pitchFamily="66" charset="0"/>
                <a:cs typeface="Arial" pitchFamily="34" charset="0"/>
              </a:rPr>
              <a:t>VOCA - Voice Output Communication Aids</a:t>
            </a:r>
          </a:p>
          <a:p>
            <a:pPr>
              <a:spcBef>
                <a:spcPct val="0"/>
              </a:spcBef>
              <a:buNone/>
            </a:pPr>
            <a:endParaRPr lang="en-GB" altLang="en-US" dirty="0">
              <a:latin typeface="Comic Sans MS" pitchFamily="66" charset="0"/>
              <a:cs typeface="Arial" pitchFamily="34" charset="0"/>
            </a:endParaRPr>
          </a:p>
          <a:p>
            <a:pPr>
              <a:spcBef>
                <a:spcPct val="0"/>
              </a:spcBef>
              <a:buFont typeface="Wingdings" pitchFamily="2" charset="2"/>
              <a:buChar char="q"/>
            </a:pPr>
            <a:r>
              <a:rPr lang="en-GB" altLang="en-US" dirty="0">
                <a:latin typeface="Comic Sans MS" pitchFamily="66" charset="0"/>
                <a:cs typeface="Arial" pitchFamily="34" charset="0"/>
              </a:rPr>
              <a:t>Other ICT and Apps</a:t>
            </a:r>
          </a:p>
          <a:p>
            <a:pPr>
              <a:spcBef>
                <a:spcPct val="0"/>
              </a:spcBef>
              <a:buNone/>
            </a:pPr>
            <a:endParaRPr lang="en-GB" altLang="en-US" dirty="0">
              <a:latin typeface="Comic Sans MS" pitchFamily="66" charset="0"/>
              <a:cs typeface="Arial" pitchFamily="34" charset="0"/>
            </a:endParaRPr>
          </a:p>
          <a:p>
            <a:pPr>
              <a:spcBef>
                <a:spcPct val="0"/>
              </a:spcBef>
              <a:buFont typeface="Wingdings" pitchFamily="2" charset="2"/>
              <a:buChar char="q"/>
            </a:pPr>
            <a:r>
              <a:rPr lang="en-GB" altLang="en-US" dirty="0">
                <a:latin typeface="Comic Sans MS" pitchFamily="66" charset="0"/>
                <a:cs typeface="Arial" pitchFamily="34" charset="0"/>
              </a:rPr>
              <a:t>Other Communication Technology</a:t>
            </a:r>
          </a:p>
          <a:p>
            <a:endParaRPr lang="en-GB" dirty="0"/>
          </a:p>
        </p:txBody>
      </p:sp>
    </p:spTree>
    <p:extLst>
      <p:ext uri="{BB962C8B-B14F-4D97-AF65-F5344CB8AC3E}">
        <p14:creationId xmlns:p14="http://schemas.microsoft.com/office/powerpoint/2010/main" val="30786543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By the time we are finished We will</a:t>
            </a:r>
            <a:endParaRPr lang="en-GB" dirty="0"/>
          </a:p>
        </p:txBody>
      </p:sp>
      <p:sp>
        <p:nvSpPr>
          <p:cNvPr id="3" name="Content Placeholder 2"/>
          <p:cNvSpPr>
            <a:spLocks noGrp="1"/>
          </p:cNvSpPr>
          <p:nvPr>
            <p:ph idx="1"/>
          </p:nvPr>
        </p:nvSpPr>
        <p:spPr>
          <a:xfrm>
            <a:off x="2411760" y="1536174"/>
            <a:ext cx="6275040" cy="4525963"/>
          </a:xfrm>
        </p:spPr>
        <p:txBody>
          <a:bodyPr>
            <a:normAutofit/>
          </a:bodyPr>
          <a:lstStyle/>
          <a:p>
            <a:endParaRPr lang="en-GB" dirty="0" smtClean="0"/>
          </a:p>
          <a:p>
            <a:endParaRPr lang="en-GB" dirty="0" smtClean="0"/>
          </a:p>
        </p:txBody>
      </p:sp>
      <p:sp>
        <p:nvSpPr>
          <p:cNvPr id="4" name="Rectangle 3"/>
          <p:cNvSpPr/>
          <p:nvPr/>
        </p:nvSpPr>
        <p:spPr>
          <a:xfrm>
            <a:off x="2267744" y="1536174"/>
            <a:ext cx="6480720" cy="4832092"/>
          </a:xfrm>
          <a:prstGeom prst="rect">
            <a:avLst/>
          </a:prstGeom>
        </p:spPr>
        <p:txBody>
          <a:bodyPr wrap="square">
            <a:spAutoFit/>
          </a:bodyPr>
          <a:lstStyle/>
          <a:p>
            <a:pPr marL="457200" lvl="0" indent="-457200">
              <a:buFont typeface="Arial" panose="020B0604020202020204" pitchFamily="34" charset="0"/>
              <a:buChar char="•"/>
            </a:pPr>
            <a:r>
              <a:rPr lang="en-GB" sz="2800" b="1" dirty="0" smtClean="0"/>
              <a:t>understand </a:t>
            </a:r>
            <a:r>
              <a:rPr lang="en-GB" sz="2800" b="1" dirty="0"/>
              <a:t>that inclusive communication is a universal approach and benefits </a:t>
            </a:r>
            <a:r>
              <a:rPr lang="en-GB" sz="2800" b="1" dirty="0" smtClean="0"/>
              <a:t>all</a:t>
            </a:r>
          </a:p>
          <a:p>
            <a:pPr lvl="0"/>
            <a:endParaRPr lang="en-GB" sz="2800" b="1" dirty="0"/>
          </a:p>
          <a:p>
            <a:pPr marL="457200" lvl="0" indent="-457200">
              <a:buFont typeface="Arial" panose="020B0604020202020204" pitchFamily="34" charset="0"/>
              <a:buChar char="•"/>
            </a:pPr>
            <a:r>
              <a:rPr lang="en-GB" sz="2800" b="1" dirty="0" smtClean="0"/>
              <a:t>understand </a:t>
            </a:r>
            <a:r>
              <a:rPr lang="en-GB" sz="2800" b="1" dirty="0"/>
              <a:t>the different modes of communication and how they support </a:t>
            </a:r>
            <a:r>
              <a:rPr lang="en-GB" sz="2800" b="1" dirty="0" smtClean="0"/>
              <a:t>learning</a:t>
            </a:r>
          </a:p>
          <a:p>
            <a:pPr marL="457200" lvl="0" indent="-457200">
              <a:buFont typeface="Arial" panose="020B0604020202020204" pitchFamily="34" charset="0"/>
              <a:buChar char="•"/>
            </a:pPr>
            <a:endParaRPr lang="en-GB" sz="2800" b="1" dirty="0"/>
          </a:p>
          <a:p>
            <a:pPr marL="457200" indent="-457200">
              <a:buFont typeface="Arial" panose="020B0604020202020204" pitchFamily="34" charset="0"/>
              <a:buChar char="•"/>
            </a:pPr>
            <a:r>
              <a:rPr lang="en-GB" sz="2800" b="1" dirty="0" smtClean="0"/>
              <a:t>identify </a:t>
            </a:r>
            <a:r>
              <a:rPr lang="en-GB" sz="2800" b="1" dirty="0"/>
              <a:t>areas for development </a:t>
            </a:r>
            <a:r>
              <a:rPr lang="en-GB" sz="2800" b="1" dirty="0" smtClean="0"/>
              <a:t> on a plan and understand  </a:t>
            </a:r>
            <a:r>
              <a:rPr lang="en-GB" sz="2800" b="1" dirty="0"/>
              <a:t>where to </a:t>
            </a:r>
            <a:endParaRPr lang="en-GB" sz="2800" b="1" dirty="0" smtClean="0"/>
          </a:p>
          <a:p>
            <a:r>
              <a:rPr lang="en-GB" sz="2800" b="1" dirty="0"/>
              <a:t> </a:t>
            </a:r>
            <a:r>
              <a:rPr lang="en-GB" sz="2800" b="1" dirty="0" smtClean="0"/>
              <a:t>     access </a:t>
            </a:r>
            <a:r>
              <a:rPr lang="en-GB" sz="2800" b="1" dirty="0"/>
              <a:t>support</a:t>
            </a:r>
          </a:p>
        </p:txBody>
      </p:sp>
    </p:spTree>
    <p:extLst>
      <p:ext uri="{BB962C8B-B14F-4D97-AF65-F5344CB8AC3E}">
        <p14:creationId xmlns:p14="http://schemas.microsoft.com/office/powerpoint/2010/main" val="293591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Training Opportunities</a:t>
            </a:r>
            <a:endParaRPr lang="en-GB" dirty="0"/>
          </a:p>
        </p:txBody>
      </p:sp>
      <p:sp>
        <p:nvSpPr>
          <p:cNvPr id="3" name="Content Placeholder 2"/>
          <p:cNvSpPr>
            <a:spLocks noGrp="1"/>
          </p:cNvSpPr>
          <p:nvPr>
            <p:ph idx="1"/>
          </p:nvPr>
        </p:nvSpPr>
        <p:spPr/>
        <p:txBody>
          <a:bodyPr/>
          <a:lstStyle/>
          <a:p>
            <a:pPr marL="0" lvl="0" indent="0" defTabSz="912813" fontAlgn="base">
              <a:spcBef>
                <a:spcPct val="0"/>
              </a:spcBef>
              <a:spcAft>
                <a:spcPct val="0"/>
              </a:spcAft>
              <a:buNone/>
            </a:pPr>
            <a:endParaRPr lang="en-GB" altLang="en-US" sz="1800" dirty="0" smtClean="0">
              <a:solidFill>
                <a:prstClr val="black"/>
              </a:solidFill>
              <a:latin typeface="Comic Sans MS" pitchFamily="66" charset="0"/>
            </a:endParaRPr>
          </a:p>
          <a:p>
            <a:pPr marL="0" lvl="0" indent="0" defTabSz="912813" fontAlgn="base">
              <a:spcBef>
                <a:spcPct val="0"/>
              </a:spcBef>
              <a:spcAft>
                <a:spcPct val="0"/>
              </a:spcAft>
              <a:buNone/>
            </a:pPr>
            <a:endParaRPr lang="en-GB" altLang="en-US" sz="1800" dirty="0" smtClean="0">
              <a:solidFill>
                <a:prstClr val="black"/>
              </a:solidFill>
              <a:latin typeface="Comic Sans MS" pitchFamily="66" charset="0"/>
            </a:endParaRPr>
          </a:p>
          <a:p>
            <a:pPr marL="0" lvl="0" indent="0" defTabSz="912813" fontAlgn="base">
              <a:spcBef>
                <a:spcPct val="0"/>
              </a:spcBef>
              <a:spcAft>
                <a:spcPct val="0"/>
              </a:spcAft>
              <a:buNone/>
            </a:pPr>
            <a:r>
              <a:rPr lang="en-GB" altLang="en-US" sz="1800" dirty="0" smtClean="0">
                <a:solidFill>
                  <a:prstClr val="black"/>
                </a:solidFill>
                <a:latin typeface="Comic Sans MS" pitchFamily="66" charset="0"/>
              </a:rPr>
              <a:t>Moray Sensory </a:t>
            </a:r>
          </a:p>
          <a:p>
            <a:pPr marL="0" lvl="0" indent="0" defTabSz="912813" fontAlgn="base">
              <a:spcBef>
                <a:spcPct val="0"/>
              </a:spcBef>
              <a:spcAft>
                <a:spcPct val="0"/>
              </a:spcAft>
              <a:buNone/>
            </a:pPr>
            <a:r>
              <a:rPr lang="en-GB" altLang="en-US" sz="1800" dirty="0" smtClean="0">
                <a:solidFill>
                  <a:prstClr val="black"/>
                </a:solidFill>
                <a:latin typeface="Comic Sans MS" pitchFamily="66" charset="0"/>
              </a:rPr>
              <a:t>Education Service</a:t>
            </a:r>
          </a:p>
          <a:p>
            <a:endParaRPr lang="en-GB" dirty="0"/>
          </a:p>
        </p:txBody>
      </p:sp>
      <p:pic>
        <p:nvPicPr>
          <p:cNvPr id="4" name="Picture 11"/>
          <p:cNvPicPr>
            <a:picLocks noChangeAspect="1" noChangeArrowheads="1"/>
          </p:cNvPicPr>
          <p:nvPr/>
        </p:nvPicPr>
        <p:blipFill>
          <a:blip r:embed="rId3" cstate="print">
            <a:duotone>
              <a:schemeClr val="accent1">
                <a:shade val="45000"/>
                <a:satMod val="135000"/>
              </a:schemeClr>
              <a:prstClr val="white"/>
            </a:duotone>
            <a:extLst/>
          </a:blip>
          <a:srcRect/>
          <a:stretch>
            <a:fillRect/>
          </a:stretch>
        </p:blipFill>
        <p:spPr bwMode="auto">
          <a:xfrm>
            <a:off x="2510170" y="2662636"/>
            <a:ext cx="1368152" cy="1325760"/>
          </a:xfrm>
          <a:prstGeom prst="rect">
            <a:avLst/>
          </a:prstGeom>
          <a:ln>
            <a:noFill/>
          </a:ln>
          <a:effectLst>
            <a:softEdge rad="112500"/>
          </a:effectLst>
          <a:extLst/>
        </p:spPr>
      </p:pic>
      <p:sp>
        <p:nvSpPr>
          <p:cNvPr id="5" name="Rectangle 4"/>
          <p:cNvSpPr/>
          <p:nvPr/>
        </p:nvSpPr>
        <p:spPr>
          <a:xfrm>
            <a:off x="4788024" y="1375124"/>
            <a:ext cx="1774845" cy="646331"/>
          </a:xfrm>
          <a:prstGeom prst="rect">
            <a:avLst/>
          </a:prstGeom>
        </p:spPr>
        <p:txBody>
          <a:bodyPr wrap="none">
            <a:spAutoFit/>
          </a:bodyPr>
          <a:lstStyle/>
          <a:p>
            <a:r>
              <a:rPr lang="en-GB" altLang="en-US" dirty="0">
                <a:latin typeface="Comic Sans MS" pitchFamily="66" charset="0"/>
              </a:rPr>
              <a:t>Moray Autism </a:t>
            </a:r>
            <a:endParaRPr lang="en-GB" altLang="en-US" dirty="0" smtClean="0">
              <a:latin typeface="Comic Sans MS" pitchFamily="66" charset="0"/>
            </a:endParaRPr>
          </a:p>
          <a:p>
            <a:r>
              <a:rPr lang="en-GB" altLang="en-US" dirty="0" smtClean="0">
                <a:latin typeface="Comic Sans MS" pitchFamily="66" charset="0"/>
              </a:rPr>
              <a:t>Service </a:t>
            </a:r>
            <a:r>
              <a:rPr lang="en-GB" altLang="en-US" dirty="0">
                <a:latin typeface="Comic Sans MS" pitchFamily="66" charset="0"/>
              </a:rPr>
              <a:t>(MAS)</a:t>
            </a:r>
          </a:p>
        </p:txBody>
      </p:sp>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7034" y="2180364"/>
            <a:ext cx="1353230" cy="140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660233" y="1390918"/>
            <a:ext cx="2404660" cy="923330"/>
          </a:xfrm>
          <a:prstGeom prst="rect">
            <a:avLst/>
          </a:prstGeom>
        </p:spPr>
        <p:txBody>
          <a:bodyPr wrap="square">
            <a:spAutoFit/>
          </a:bodyPr>
          <a:lstStyle/>
          <a:p>
            <a:r>
              <a:rPr lang="en-GB" altLang="en-US" dirty="0">
                <a:latin typeface="Comic Sans MS" pitchFamily="66" charset="0"/>
              </a:rPr>
              <a:t>English as an Additional Language Service</a:t>
            </a:r>
          </a:p>
        </p:txBody>
      </p:sp>
      <p:pic>
        <p:nvPicPr>
          <p:cNvPr id="8" name="Picture 10" descr="WorldMathsDay_logo[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6812" y="2249473"/>
            <a:ext cx="1267172" cy="12671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6812" y="4020249"/>
            <a:ext cx="1741132" cy="173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7">
            <a:duotone>
              <a:prstClr val="black"/>
              <a:schemeClr val="accent2">
                <a:tint val="45000"/>
                <a:satMod val="400000"/>
              </a:schemeClr>
            </a:duotone>
            <a:extLst>
              <a:ext uri="{BEBA8EAE-BF5A-486C-A8C5-ECC9F3942E4B}">
                <a14:imgProps xmlns:a14="http://schemas.microsoft.com/office/drawing/2010/main">
                  <a14:imgLayer r:embed="rId8">
                    <a14:imgEffect>
                      <a14:saturation sat="400000"/>
                    </a14:imgEffect>
                  </a14:imgLayer>
                </a14:imgProps>
              </a:ext>
            </a:extLst>
          </a:blip>
          <a:srcRect/>
          <a:stretch>
            <a:fillRect/>
          </a:stretch>
        </p:blipFill>
        <p:spPr>
          <a:xfrm>
            <a:off x="2440498" y="1358129"/>
            <a:ext cx="1979665" cy="686238"/>
          </a:xfrm>
          <a:prstGeom prst="rect">
            <a:avLst/>
          </a:prstGeom>
          <a:effectLst>
            <a:outerShdw blurRad="292100" dist="139700" dir="2700000" algn="tl" rotWithShape="0">
              <a:srgbClr val="333333">
                <a:alpha val="65000"/>
              </a:srgbClr>
            </a:outerShdw>
          </a:effectLst>
          <a:extLst/>
        </p:spPr>
      </p:pic>
      <p:pic>
        <p:nvPicPr>
          <p:cNvPr id="11" name="Pictur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29957" y="4823259"/>
            <a:ext cx="236061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2431347" y="5631140"/>
            <a:ext cx="1997968" cy="646331"/>
          </a:xfrm>
          <a:prstGeom prst="rect">
            <a:avLst/>
          </a:prstGeom>
        </p:spPr>
        <p:txBody>
          <a:bodyPr wrap="square">
            <a:spAutoFit/>
          </a:bodyPr>
          <a:lstStyle/>
          <a:p>
            <a:pPr lvl="0" defTabSz="912813" fontAlgn="base">
              <a:spcBef>
                <a:spcPct val="0"/>
              </a:spcBef>
              <a:spcAft>
                <a:spcPct val="0"/>
              </a:spcAft>
            </a:pPr>
            <a:r>
              <a:rPr lang="en-GB" altLang="en-US" dirty="0">
                <a:solidFill>
                  <a:prstClr val="black"/>
                </a:solidFill>
                <a:latin typeface="Comic Sans MS" pitchFamily="66" charset="0"/>
              </a:rPr>
              <a:t>Moray </a:t>
            </a:r>
          </a:p>
          <a:p>
            <a:pPr lvl="0" defTabSz="912813" fontAlgn="base">
              <a:spcBef>
                <a:spcPct val="0"/>
              </a:spcBef>
              <a:spcAft>
                <a:spcPct val="0"/>
              </a:spcAft>
            </a:pPr>
            <a:r>
              <a:rPr lang="en-GB" altLang="en-US" dirty="0">
                <a:solidFill>
                  <a:prstClr val="black"/>
                </a:solidFill>
                <a:latin typeface="Comic Sans MS" pitchFamily="66" charset="0"/>
              </a:rPr>
              <a:t>SEBN Service</a:t>
            </a:r>
          </a:p>
        </p:txBody>
      </p:sp>
      <p:sp>
        <p:nvSpPr>
          <p:cNvPr id="13" name="Rectangle 12"/>
          <p:cNvSpPr/>
          <p:nvPr/>
        </p:nvSpPr>
        <p:spPr>
          <a:xfrm>
            <a:off x="4531210" y="5618227"/>
            <a:ext cx="2209140" cy="646331"/>
          </a:xfrm>
          <a:prstGeom prst="rect">
            <a:avLst/>
          </a:prstGeom>
        </p:spPr>
        <p:txBody>
          <a:bodyPr wrap="square">
            <a:spAutoFit/>
          </a:bodyPr>
          <a:lstStyle/>
          <a:p>
            <a:r>
              <a:rPr lang="en-GB" altLang="en-US" dirty="0">
                <a:latin typeface="Comic Sans MS" pitchFamily="66" charset="0"/>
              </a:rPr>
              <a:t>Moray </a:t>
            </a:r>
            <a:r>
              <a:rPr lang="en-GB" altLang="en-US" dirty="0" smtClean="0">
                <a:latin typeface="Comic Sans MS" pitchFamily="66" charset="0"/>
              </a:rPr>
              <a:t>Education </a:t>
            </a:r>
            <a:endParaRPr lang="en-GB" altLang="en-US" dirty="0">
              <a:latin typeface="Comic Sans MS" pitchFamily="66" charset="0"/>
            </a:endParaRPr>
          </a:p>
          <a:p>
            <a:r>
              <a:rPr lang="en-GB" altLang="en-US" dirty="0" smtClean="0">
                <a:latin typeface="Comic Sans MS" pitchFamily="66" charset="0"/>
              </a:rPr>
              <a:t> and ELC Officers</a:t>
            </a:r>
            <a:endParaRPr lang="en-GB" altLang="en-US" dirty="0">
              <a:latin typeface="Comic Sans MS" pitchFamily="66" charset="0"/>
            </a:endParaRPr>
          </a:p>
        </p:txBody>
      </p:sp>
      <p:pic>
        <p:nvPicPr>
          <p:cNvPr id="14"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94370" y="4219173"/>
            <a:ext cx="1502842" cy="127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4204748" y="3790781"/>
            <a:ext cx="2862064" cy="646331"/>
          </a:xfrm>
          <a:prstGeom prst="rect">
            <a:avLst/>
          </a:prstGeom>
        </p:spPr>
        <p:txBody>
          <a:bodyPr wrap="square">
            <a:spAutoFit/>
          </a:bodyPr>
          <a:lstStyle/>
          <a:p>
            <a:r>
              <a:rPr lang="en-GB" altLang="en-US" dirty="0">
                <a:latin typeface="Comic Sans MS" pitchFamily="66" charset="0"/>
              </a:rPr>
              <a:t>Early Years </a:t>
            </a:r>
          </a:p>
          <a:p>
            <a:r>
              <a:rPr lang="en-GB" altLang="en-US" dirty="0">
                <a:latin typeface="Comic Sans MS" pitchFamily="66" charset="0"/>
              </a:rPr>
              <a:t>Education Service</a:t>
            </a:r>
          </a:p>
        </p:txBody>
      </p:sp>
      <p:sp>
        <p:nvSpPr>
          <p:cNvPr id="16" name="Rectangle 15"/>
          <p:cNvSpPr/>
          <p:nvPr/>
        </p:nvSpPr>
        <p:spPr>
          <a:xfrm>
            <a:off x="6423056" y="3790780"/>
            <a:ext cx="2829464" cy="646331"/>
          </a:xfrm>
          <a:prstGeom prst="rect">
            <a:avLst/>
          </a:prstGeom>
        </p:spPr>
        <p:txBody>
          <a:bodyPr wrap="square">
            <a:spAutoFit/>
          </a:bodyPr>
          <a:lstStyle/>
          <a:p>
            <a:r>
              <a:rPr lang="en-GB" altLang="en-US" dirty="0">
                <a:latin typeface="Comic Sans MS" pitchFamily="66" charset="0"/>
              </a:rPr>
              <a:t>Moray Educational Psychology Service</a:t>
            </a:r>
          </a:p>
        </p:txBody>
      </p:sp>
    </p:spTree>
    <p:extLst>
      <p:ext uri="{BB962C8B-B14F-4D97-AF65-F5344CB8AC3E}">
        <p14:creationId xmlns:p14="http://schemas.microsoft.com/office/powerpoint/2010/main" val="1028798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78828"/>
            <a:ext cx="6048672" cy="562074"/>
          </a:xfrm>
        </p:spPr>
        <p:txBody>
          <a:bodyPr>
            <a:normAutofit fontScale="90000"/>
          </a:bodyPr>
          <a:lstStyle/>
          <a:p>
            <a:r>
              <a:rPr lang="en-GB" dirty="0" smtClean="0"/>
              <a:t>Creating a Plan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52121128"/>
              </p:ext>
            </p:extLst>
          </p:nvPr>
        </p:nvGraphicFramePr>
        <p:xfrm>
          <a:off x="2411760" y="764704"/>
          <a:ext cx="6480720" cy="5832646"/>
        </p:xfrm>
        <a:graphic>
          <a:graphicData uri="http://schemas.openxmlformats.org/drawingml/2006/table">
            <a:tbl>
              <a:tblPr firstRow="1" bandRow="1"/>
              <a:tblGrid>
                <a:gridCol w="129614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tblGrid>
              <a:tr h="1178938">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r>
                        <a:rPr lang="en-GB" sz="1400" b="1" dirty="0" smtClean="0"/>
                        <a:t>Need</a:t>
                      </a:r>
                      <a:r>
                        <a:rPr lang="en-GB" sz="1400" b="1" baseline="0" dirty="0" smtClean="0"/>
                        <a:t> Identified from Self Evaluation Tool</a:t>
                      </a:r>
                      <a:endParaRPr lang="en-GB" sz="1400" b="1" dirty="0"/>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r>
                        <a:rPr lang="en-GB" sz="1400" b="1" dirty="0" smtClean="0"/>
                        <a:t>Desired</a:t>
                      </a:r>
                      <a:r>
                        <a:rPr lang="en-GB" sz="1400" b="1" baseline="0" dirty="0" smtClean="0"/>
                        <a:t> </a:t>
                      </a:r>
                    </a:p>
                    <a:p>
                      <a:r>
                        <a:rPr lang="en-GB" sz="1400" b="1" baseline="0" dirty="0" smtClean="0"/>
                        <a:t>Outcomes</a:t>
                      </a:r>
                      <a:endParaRPr lang="en-GB" sz="1400" b="1" dirty="0"/>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r>
                        <a:rPr lang="en-GB" sz="1400" b="1" dirty="0" smtClean="0"/>
                        <a:t>What will make this</a:t>
                      </a:r>
                      <a:r>
                        <a:rPr lang="en-GB" sz="1400" b="1" baseline="0" dirty="0" smtClean="0"/>
                        <a:t>  happen</a:t>
                      </a:r>
                      <a:endParaRPr lang="en-GB" sz="1400" b="1" dirty="0"/>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r>
                        <a:rPr lang="en-GB" sz="1400" b="1" dirty="0" smtClean="0"/>
                        <a:t>Who will lead and by</a:t>
                      </a:r>
                      <a:r>
                        <a:rPr lang="en-GB" sz="1400" b="1" baseline="0" dirty="0" smtClean="0"/>
                        <a:t> when</a:t>
                      </a:r>
                      <a:endParaRPr lang="en-GB" sz="1400" b="1" dirty="0"/>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Trebuchet MS"/>
                        </a:defRPr>
                      </a:lvl1pPr>
                      <a:lvl2pPr marL="457200" algn="l" defTabSz="914400" rtl="0" eaLnBrk="1" latinLnBrk="0" hangingPunct="1">
                        <a:defRPr sz="1800" b="1" kern="1200">
                          <a:solidFill>
                            <a:schemeClr val="lt1"/>
                          </a:solidFill>
                          <a:latin typeface="Trebuchet MS"/>
                        </a:defRPr>
                      </a:lvl2pPr>
                      <a:lvl3pPr marL="914400" algn="l" defTabSz="914400" rtl="0" eaLnBrk="1" latinLnBrk="0" hangingPunct="1">
                        <a:defRPr sz="1800" b="1" kern="1200">
                          <a:solidFill>
                            <a:schemeClr val="lt1"/>
                          </a:solidFill>
                          <a:latin typeface="Trebuchet MS"/>
                        </a:defRPr>
                      </a:lvl3pPr>
                      <a:lvl4pPr marL="1371600" algn="l" defTabSz="914400" rtl="0" eaLnBrk="1" latinLnBrk="0" hangingPunct="1">
                        <a:defRPr sz="1800" b="1" kern="1200">
                          <a:solidFill>
                            <a:schemeClr val="lt1"/>
                          </a:solidFill>
                          <a:latin typeface="Trebuchet MS"/>
                        </a:defRPr>
                      </a:lvl4pPr>
                      <a:lvl5pPr marL="1828800" algn="l" defTabSz="914400" rtl="0" eaLnBrk="1" latinLnBrk="0" hangingPunct="1">
                        <a:defRPr sz="1800" b="1" kern="1200">
                          <a:solidFill>
                            <a:schemeClr val="lt1"/>
                          </a:solidFill>
                          <a:latin typeface="Trebuchet MS"/>
                        </a:defRPr>
                      </a:lvl5pPr>
                      <a:lvl6pPr marL="2286000" algn="l" defTabSz="914400" rtl="0" eaLnBrk="1" latinLnBrk="0" hangingPunct="1">
                        <a:defRPr sz="1800" b="1" kern="1200">
                          <a:solidFill>
                            <a:schemeClr val="lt1"/>
                          </a:solidFill>
                          <a:latin typeface="Trebuchet MS"/>
                        </a:defRPr>
                      </a:lvl6pPr>
                      <a:lvl7pPr marL="2743200" algn="l" defTabSz="914400" rtl="0" eaLnBrk="1" latinLnBrk="0" hangingPunct="1">
                        <a:defRPr sz="1800" b="1" kern="1200">
                          <a:solidFill>
                            <a:schemeClr val="lt1"/>
                          </a:solidFill>
                          <a:latin typeface="Trebuchet MS"/>
                        </a:defRPr>
                      </a:lvl7pPr>
                      <a:lvl8pPr marL="3200400" algn="l" defTabSz="914400" rtl="0" eaLnBrk="1" latinLnBrk="0" hangingPunct="1">
                        <a:defRPr sz="1800" b="1" kern="1200">
                          <a:solidFill>
                            <a:schemeClr val="lt1"/>
                          </a:solidFill>
                          <a:latin typeface="Trebuchet MS"/>
                        </a:defRPr>
                      </a:lvl8pPr>
                      <a:lvl9pPr marL="3657600" algn="l" defTabSz="914400" rtl="0" eaLnBrk="1" latinLnBrk="0" hangingPunct="1">
                        <a:defRPr sz="1800" b="1" kern="1200">
                          <a:solidFill>
                            <a:schemeClr val="lt1"/>
                          </a:solidFill>
                          <a:latin typeface="Trebuchet MS"/>
                        </a:defRPr>
                      </a:lvl9pPr>
                    </a:lstStyle>
                    <a:p>
                      <a:r>
                        <a:rPr lang="en-GB" sz="1400" b="1" dirty="0" smtClean="0"/>
                        <a:t>Impact </a:t>
                      </a:r>
                    </a:p>
                    <a:p>
                      <a:r>
                        <a:rPr lang="en-GB" sz="1400" b="1" dirty="0" smtClean="0"/>
                        <a:t>Wellbeing</a:t>
                      </a:r>
                      <a:r>
                        <a:rPr lang="en-GB" sz="1400" b="1" baseline="0" dirty="0" smtClean="0"/>
                        <a:t> indicators</a:t>
                      </a:r>
                      <a:endParaRPr lang="en-GB" sz="1400" b="1" dirty="0"/>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1768404">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GB" sz="1200" dirty="0" smtClean="0">
                          <a:latin typeface="Comic Sans MS" panose="030F0702030302020204" pitchFamily="66" charset="0"/>
                        </a:rPr>
                        <a:t>Environmental Boardmaker symbols</a:t>
                      </a:r>
                      <a:r>
                        <a:rPr lang="en-GB" sz="1200" baseline="0" dirty="0" smtClean="0">
                          <a:latin typeface="Comic Sans MS" panose="030F0702030302020204" pitchFamily="66" charset="0"/>
                        </a:rPr>
                        <a:t> not used consistently throughout</a:t>
                      </a:r>
                      <a:endParaRPr lang="en-GB" sz="1200" dirty="0">
                        <a:latin typeface="Comic Sans MS" panose="030F0702030302020204" pitchFamily="66" charset="0"/>
                      </a:endParaRPr>
                    </a:p>
                  </a:txBody>
                  <a:tcPr marL="91448" marR="91448" marT="45723" marB="4572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GB" sz="1200" baseline="0" dirty="0" smtClean="0">
                          <a:latin typeface="Comic Sans MS" panose="030F0702030302020204" pitchFamily="66" charset="0"/>
                        </a:rPr>
                        <a:t>Everyone will know how to use 10 basic  symbols: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latin typeface="Comic Sans MS" panose="030F0702030302020204" pitchFamily="66" charset="0"/>
                        </a:rPr>
                        <a:t>hello, toilet</a:t>
                      </a:r>
                      <a:endParaRPr lang="en-GB" sz="1200" dirty="0" smtClean="0">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latin typeface="Comic Sans MS" panose="030F0702030302020204" pitchFamily="66" charset="0"/>
                        </a:rPr>
                        <a:t>quiet, more, wait, look, </a:t>
                      </a:r>
                      <a:endParaRPr lang="en-GB" sz="1200" dirty="0">
                        <a:latin typeface="Comic Sans MS" panose="030F0702030302020204" pitchFamily="66" charset="0"/>
                      </a:endParaRPr>
                    </a:p>
                  </a:txBody>
                  <a:tcPr marL="91448" marR="91448" marT="45723" marB="4572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GB" sz="1200" dirty="0" smtClean="0">
                          <a:latin typeface="Comic Sans MS" panose="030F0702030302020204" pitchFamily="66" charset="0"/>
                        </a:rPr>
                        <a:t>Purchase Boardmaker</a:t>
                      </a:r>
                    </a:p>
                    <a:p>
                      <a:endParaRPr lang="en-GB" sz="1200" dirty="0" smtClean="0">
                        <a:latin typeface="Comic Sans MS" panose="030F0702030302020204" pitchFamily="66" charset="0"/>
                      </a:endParaRPr>
                    </a:p>
                    <a:p>
                      <a:r>
                        <a:rPr lang="en-GB" sz="1200" baseline="0" dirty="0" smtClean="0">
                          <a:latin typeface="Comic Sans MS" panose="030F0702030302020204" pitchFamily="66" charset="0"/>
                        </a:rPr>
                        <a:t>Training on use of symbols</a:t>
                      </a:r>
                    </a:p>
                    <a:p>
                      <a:endParaRPr lang="en-GB" sz="1200" baseline="0" dirty="0" smtClean="0">
                        <a:latin typeface="Comic Sans MS" panose="030F0702030302020204" pitchFamily="66" charset="0"/>
                      </a:endParaRPr>
                    </a:p>
                    <a:p>
                      <a:r>
                        <a:rPr lang="en-GB" sz="1200" baseline="0" dirty="0" smtClean="0">
                          <a:latin typeface="Comic Sans MS" panose="030F0702030302020204" pitchFamily="66" charset="0"/>
                        </a:rPr>
                        <a:t>Make symbols for each class </a:t>
                      </a:r>
                    </a:p>
                    <a:p>
                      <a:r>
                        <a:rPr lang="en-GB" sz="1200" baseline="0" dirty="0" smtClean="0">
                          <a:latin typeface="Comic Sans MS" panose="030F0702030302020204" pitchFamily="66" charset="0"/>
                        </a:rPr>
                        <a:t>(for wall)</a:t>
                      </a:r>
                      <a:endParaRPr lang="en-GB" sz="1200" dirty="0">
                        <a:latin typeface="Comic Sans MS" panose="030F0702030302020204" pitchFamily="66" charset="0"/>
                      </a:endParaRPr>
                    </a:p>
                  </a:txBody>
                  <a:tcPr marL="91448" marR="91448" marT="45723" marB="4572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en-GB" sz="1200" dirty="0">
                        <a:latin typeface="Comic Sans MS" panose="030F0702030302020204" pitchFamily="66" charset="0"/>
                      </a:endParaRPr>
                    </a:p>
                  </a:txBody>
                  <a:tcPr marL="91448" marR="91448" marT="45723" marB="4572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en-GB" sz="1200" dirty="0">
                        <a:latin typeface="Comic Sans MS" panose="030F0702030302020204" pitchFamily="66" charset="0"/>
                      </a:endParaRPr>
                    </a:p>
                  </a:txBody>
                  <a:tcPr marL="91448" marR="91448" marT="45723" marB="45723">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1768404">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GB" sz="1200" dirty="0" smtClean="0">
                          <a:latin typeface="Comic Sans MS" panose="030F0702030302020204" pitchFamily="66" charset="0"/>
                        </a:rPr>
                        <a:t>Environments</a:t>
                      </a:r>
                      <a:r>
                        <a:rPr lang="en-GB" sz="1200" baseline="0" dirty="0" smtClean="0">
                          <a:latin typeface="Comic Sans MS" panose="030F0702030302020204" pitchFamily="66" charset="0"/>
                        </a:rPr>
                        <a:t> are not communication friendly </a:t>
                      </a:r>
                      <a:endParaRPr lang="en-GB" sz="1200" dirty="0">
                        <a:latin typeface="Comic Sans MS" panose="030F0702030302020204" pitchFamily="66" charset="0"/>
                      </a:endParaRPr>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GB" sz="1200" dirty="0" smtClean="0">
                          <a:latin typeface="Comic Sans MS" panose="030F0702030302020204" pitchFamily="66" charset="0"/>
                        </a:rPr>
                        <a:t>All rooms </a:t>
                      </a:r>
                      <a:r>
                        <a:rPr lang="en-GB" sz="1200" baseline="0" dirty="0" smtClean="0">
                          <a:latin typeface="Comic Sans MS" panose="030F0702030302020204" pitchFamily="66" charset="0"/>
                        </a:rPr>
                        <a:t>follow our Inclusive Communication Charter</a:t>
                      </a:r>
                      <a:endParaRPr lang="en-GB" sz="1200" dirty="0">
                        <a:latin typeface="Comic Sans MS" panose="030F0702030302020204" pitchFamily="66" charset="0"/>
                      </a:endParaRPr>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r>
                        <a:rPr lang="en-GB" sz="1200" dirty="0" smtClean="0"/>
                        <a:t>Inclusive Communication</a:t>
                      </a:r>
                      <a:r>
                        <a:rPr lang="en-GB" sz="1200" baseline="0" dirty="0" smtClean="0"/>
                        <a:t> group set up to create a an Inclusive Communication charter </a:t>
                      </a:r>
                    </a:p>
                    <a:p>
                      <a:r>
                        <a:rPr lang="en-GB" sz="1200" baseline="0" dirty="0" smtClean="0"/>
                        <a:t>(staff and pupils)</a:t>
                      </a:r>
                      <a:endParaRPr lang="en-GB" sz="1200" dirty="0"/>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en-GB" sz="1200" dirty="0"/>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en-GB" sz="1200" dirty="0"/>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2300">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en-GB" sz="1800" dirty="0"/>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en-GB" sz="1800"/>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en-GB" sz="1800"/>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en-GB" sz="1800"/>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en-GB" sz="1800"/>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2300">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en-GB" sz="1800"/>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en-GB" sz="1800" dirty="0"/>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en-GB" sz="1800"/>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en-GB" sz="1800"/>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en-GB" sz="1800"/>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2300">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en-GB" sz="1800"/>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en-GB" sz="1800"/>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en-GB" sz="1800" dirty="0"/>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en-GB" sz="1800"/>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Trebuchet MS"/>
                        </a:defRPr>
                      </a:lvl1pPr>
                      <a:lvl2pPr marL="457200" algn="l" defTabSz="914400" rtl="0" eaLnBrk="1" latinLnBrk="0" hangingPunct="1">
                        <a:defRPr sz="1800" kern="1200">
                          <a:solidFill>
                            <a:schemeClr val="dk1"/>
                          </a:solidFill>
                          <a:latin typeface="Trebuchet MS"/>
                        </a:defRPr>
                      </a:lvl2pPr>
                      <a:lvl3pPr marL="914400" algn="l" defTabSz="914400" rtl="0" eaLnBrk="1" latinLnBrk="0" hangingPunct="1">
                        <a:defRPr sz="1800" kern="1200">
                          <a:solidFill>
                            <a:schemeClr val="dk1"/>
                          </a:solidFill>
                          <a:latin typeface="Trebuchet MS"/>
                        </a:defRPr>
                      </a:lvl3pPr>
                      <a:lvl4pPr marL="1371600" algn="l" defTabSz="914400" rtl="0" eaLnBrk="1" latinLnBrk="0" hangingPunct="1">
                        <a:defRPr sz="1800" kern="1200">
                          <a:solidFill>
                            <a:schemeClr val="dk1"/>
                          </a:solidFill>
                          <a:latin typeface="Trebuchet MS"/>
                        </a:defRPr>
                      </a:lvl4pPr>
                      <a:lvl5pPr marL="1828800" algn="l" defTabSz="914400" rtl="0" eaLnBrk="1" latinLnBrk="0" hangingPunct="1">
                        <a:defRPr sz="1800" kern="1200">
                          <a:solidFill>
                            <a:schemeClr val="dk1"/>
                          </a:solidFill>
                          <a:latin typeface="Trebuchet MS"/>
                        </a:defRPr>
                      </a:lvl5pPr>
                      <a:lvl6pPr marL="2286000" algn="l" defTabSz="914400" rtl="0" eaLnBrk="1" latinLnBrk="0" hangingPunct="1">
                        <a:defRPr sz="1800" kern="1200">
                          <a:solidFill>
                            <a:schemeClr val="dk1"/>
                          </a:solidFill>
                          <a:latin typeface="Trebuchet MS"/>
                        </a:defRPr>
                      </a:lvl6pPr>
                      <a:lvl7pPr marL="2743200" algn="l" defTabSz="914400" rtl="0" eaLnBrk="1" latinLnBrk="0" hangingPunct="1">
                        <a:defRPr sz="1800" kern="1200">
                          <a:solidFill>
                            <a:schemeClr val="dk1"/>
                          </a:solidFill>
                          <a:latin typeface="Trebuchet MS"/>
                        </a:defRPr>
                      </a:lvl7pPr>
                      <a:lvl8pPr marL="3200400" algn="l" defTabSz="914400" rtl="0" eaLnBrk="1" latinLnBrk="0" hangingPunct="1">
                        <a:defRPr sz="1800" kern="1200">
                          <a:solidFill>
                            <a:schemeClr val="dk1"/>
                          </a:solidFill>
                          <a:latin typeface="Trebuchet MS"/>
                        </a:defRPr>
                      </a:lvl8pPr>
                      <a:lvl9pPr marL="3657600" algn="l" defTabSz="914400" rtl="0" eaLnBrk="1" latinLnBrk="0" hangingPunct="1">
                        <a:defRPr sz="1800" kern="1200">
                          <a:solidFill>
                            <a:schemeClr val="dk1"/>
                          </a:solidFill>
                          <a:latin typeface="Trebuchet MS"/>
                        </a:defRPr>
                      </a:lvl9pPr>
                    </a:lstStyle>
                    <a:p>
                      <a:endParaRPr lang="en-GB" sz="1800" dirty="0"/>
                    </a:p>
                  </a:txBody>
                  <a:tcPr marL="91448" marR="91448" marT="45723" marB="45723">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84035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Next? </a:t>
            </a:r>
            <a:endParaRPr lang="en-GB" dirty="0"/>
          </a:p>
        </p:txBody>
      </p:sp>
      <p:sp>
        <p:nvSpPr>
          <p:cNvPr id="5" name="TextBox 4"/>
          <p:cNvSpPr txBox="1"/>
          <p:nvPr/>
        </p:nvSpPr>
        <p:spPr>
          <a:xfrm>
            <a:off x="2560948" y="1458576"/>
            <a:ext cx="5904656" cy="2308324"/>
          </a:xfrm>
          <a:prstGeom prst="rect">
            <a:avLst/>
          </a:prstGeom>
          <a:noFill/>
        </p:spPr>
        <p:txBody>
          <a:bodyPr wrap="square" rtlCol="0">
            <a:spAutoFit/>
          </a:bodyPr>
          <a:lstStyle/>
          <a:p>
            <a:pPr marL="285750" indent="-285750">
              <a:buFont typeface="Wingdings" panose="05000000000000000000" pitchFamily="2" charset="2"/>
              <a:buChar char="ü"/>
            </a:pPr>
            <a:r>
              <a:rPr lang="en-GB" dirty="0" smtClean="0"/>
              <a:t>Multiagency team delivery which offers wide perspective and choice</a:t>
            </a:r>
          </a:p>
          <a:p>
            <a:pPr marL="285750" indent="-285750">
              <a:buFont typeface="Wingdings" panose="05000000000000000000" pitchFamily="2" charset="2"/>
              <a:buChar char="ü"/>
            </a:pPr>
            <a:r>
              <a:rPr lang="en-GB" dirty="0" smtClean="0"/>
              <a:t>A clear and consistent message regarding inclusive communication from all services in Moray </a:t>
            </a:r>
          </a:p>
          <a:p>
            <a:pPr marL="285750" indent="-285750">
              <a:buFont typeface="Wingdings" panose="05000000000000000000" pitchFamily="2" charset="2"/>
              <a:buChar char="ü"/>
            </a:pPr>
            <a:r>
              <a:rPr lang="en-GB" dirty="0" smtClean="0"/>
              <a:t>Achievement of improved relationships between partner agencies with much shared learning and experience</a:t>
            </a:r>
          </a:p>
          <a:p>
            <a:pPr marL="285750" indent="-285750">
              <a:buFont typeface="Wingdings" panose="05000000000000000000" pitchFamily="2" charset="2"/>
              <a:buChar char="ü"/>
            </a:pPr>
            <a:r>
              <a:rPr lang="en-GB" dirty="0" smtClean="0"/>
              <a:t>It contains a self-evaluation and planning tool in their own context which empowers settings to effect positive change   </a:t>
            </a:r>
            <a:endParaRPr lang="en-GB" dirty="0"/>
          </a:p>
        </p:txBody>
      </p:sp>
      <p:sp>
        <p:nvSpPr>
          <p:cNvPr id="7" name="TextBox 6"/>
          <p:cNvSpPr txBox="1"/>
          <p:nvPr/>
        </p:nvSpPr>
        <p:spPr>
          <a:xfrm>
            <a:off x="2595772" y="3829905"/>
            <a:ext cx="5869832" cy="1754326"/>
          </a:xfrm>
          <a:prstGeom prst="rect">
            <a:avLst/>
          </a:prstGeom>
          <a:noFill/>
        </p:spPr>
        <p:txBody>
          <a:bodyPr wrap="square" rtlCol="0">
            <a:spAutoFit/>
          </a:bodyPr>
          <a:lstStyle/>
          <a:p>
            <a:pPr marL="285750" indent="-285750">
              <a:buFont typeface="Calibri" panose="020F0502020204030204" pitchFamily="34" charset="0"/>
              <a:buChar char="x"/>
            </a:pPr>
            <a:r>
              <a:rPr lang="en-GB" dirty="0" smtClean="0"/>
              <a:t>Identified need for a post training support for settings</a:t>
            </a:r>
          </a:p>
          <a:p>
            <a:pPr marL="285750" indent="-285750">
              <a:buFont typeface="Calibri" panose="020F0502020204030204" pitchFamily="34" charset="0"/>
              <a:buChar char="x"/>
            </a:pPr>
            <a:r>
              <a:rPr lang="en-GB" dirty="0" smtClean="0"/>
              <a:t>Identified need for a strategic approach to further inclusive communication training</a:t>
            </a:r>
          </a:p>
          <a:p>
            <a:pPr marL="285750" indent="-285750">
              <a:buFont typeface="Calibri" panose="020F0502020204030204" pitchFamily="34" charset="0"/>
              <a:buChar char="x"/>
            </a:pPr>
            <a:r>
              <a:rPr lang="en-GB" dirty="0" smtClean="0"/>
              <a:t>Authority structures – need for a consistent message from all central teams – schools &amp; curriculum and Educational Support Service</a:t>
            </a:r>
            <a:endParaRPr lang="en-GB" dirty="0"/>
          </a:p>
        </p:txBody>
      </p:sp>
    </p:spTree>
    <p:extLst>
      <p:ext uri="{BB962C8B-B14F-4D97-AF65-F5344CB8AC3E}">
        <p14:creationId xmlns:p14="http://schemas.microsoft.com/office/powerpoint/2010/main" val="453691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National Standard says  </a:t>
            </a:r>
            <a:endParaRPr lang="en-GB" dirty="0"/>
          </a:p>
        </p:txBody>
      </p:sp>
      <p:sp>
        <p:nvSpPr>
          <p:cNvPr id="3" name="Content Placeholder 2"/>
          <p:cNvSpPr>
            <a:spLocks noGrp="1"/>
          </p:cNvSpPr>
          <p:nvPr>
            <p:ph idx="1"/>
          </p:nvPr>
        </p:nvSpPr>
        <p:spPr>
          <a:xfrm>
            <a:off x="2411760" y="1417638"/>
            <a:ext cx="6275040" cy="4708525"/>
          </a:xfrm>
        </p:spPr>
        <p:txBody>
          <a:bodyPr>
            <a:normAutofit/>
          </a:bodyPr>
          <a:lstStyle/>
          <a:p>
            <a:pPr marL="0" indent="0">
              <a:buNone/>
            </a:pPr>
            <a:r>
              <a:rPr lang="en-GB" sz="2400" dirty="0"/>
              <a:t>The setting will </a:t>
            </a:r>
            <a:endParaRPr lang="en-GB" sz="2400" dirty="0" smtClean="0"/>
          </a:p>
          <a:p>
            <a:r>
              <a:rPr lang="en-GB" sz="2400" dirty="0" smtClean="0"/>
              <a:t>Be </a:t>
            </a:r>
            <a:r>
              <a:rPr lang="en-GB" sz="2400" b="1" dirty="0" smtClean="0"/>
              <a:t>accessible to all </a:t>
            </a:r>
            <a:r>
              <a:rPr lang="en-GB" sz="2400" dirty="0" smtClean="0"/>
              <a:t>children</a:t>
            </a:r>
          </a:p>
          <a:p>
            <a:r>
              <a:rPr lang="en-GB" sz="2400" b="1" dirty="0" smtClean="0"/>
              <a:t>Work in partnership </a:t>
            </a:r>
            <a:r>
              <a:rPr lang="en-GB" sz="2400" dirty="0" smtClean="0"/>
              <a:t>with other agencies</a:t>
            </a:r>
          </a:p>
          <a:p>
            <a:endParaRPr lang="en-GB" sz="2400" dirty="0"/>
          </a:p>
          <a:p>
            <a:r>
              <a:rPr lang="en-GB" sz="2400" dirty="0" smtClean="0"/>
              <a:t>The practice, policies and procedures in their setting are in line with the equality Act 2010 and are meeting the Health and Social care Standards</a:t>
            </a:r>
          </a:p>
          <a:p>
            <a:r>
              <a:rPr lang="en-GB" sz="2400" dirty="0" smtClean="0"/>
              <a:t>“ I am accepted and valued </a:t>
            </a:r>
            <a:r>
              <a:rPr lang="en-GB" sz="2400" b="1" dirty="0" smtClean="0"/>
              <a:t>whatever my needs, ability, </a:t>
            </a:r>
            <a:r>
              <a:rPr lang="en-GB" sz="2400" dirty="0" smtClean="0"/>
              <a:t>gender, age, faith, </a:t>
            </a:r>
          </a:p>
          <a:p>
            <a:endParaRPr lang="en-GB" dirty="0"/>
          </a:p>
        </p:txBody>
      </p:sp>
    </p:spTree>
    <p:extLst>
      <p:ext uri="{BB962C8B-B14F-4D97-AF65-F5344CB8AC3E}">
        <p14:creationId xmlns:p14="http://schemas.microsoft.com/office/powerpoint/2010/main" val="289600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blip>
          <a:srcRect/>
          <a:stretch>
            <a:fillRect/>
          </a:stretch>
        </p:blipFill>
        <p:spPr bwMode="auto">
          <a:xfrm>
            <a:off x="2627784" y="177814"/>
            <a:ext cx="2718635" cy="27186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 name="Picture 3"/>
          <p:cNvPicPr>
            <a:picLocks noChangeAspect="1" noChangeArrowheads="1"/>
          </p:cNvPicPr>
          <p:nvPr/>
        </p:nvPicPr>
        <p:blipFill>
          <a:blip r:embed="rId4" cstate="print">
            <a:extLst/>
          </a:blip>
          <a:srcRect/>
          <a:stretch>
            <a:fillRect/>
          </a:stretch>
        </p:blipFill>
        <p:spPr bwMode="auto">
          <a:xfrm>
            <a:off x="5796136" y="332655"/>
            <a:ext cx="2814065" cy="2758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2157" y="2896449"/>
            <a:ext cx="3308523" cy="3267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83968" y="3024774"/>
            <a:ext cx="1911272" cy="369332"/>
          </a:xfrm>
          <a:prstGeom prst="rect">
            <a:avLst/>
          </a:prstGeom>
        </p:spPr>
        <p:txBody>
          <a:bodyPr wrap="square">
            <a:spAutoFit/>
          </a:bodyPr>
          <a:lstStyle/>
          <a:p>
            <a:r>
              <a:rPr lang="en-GB" altLang="en-US" b="1" dirty="0">
                <a:solidFill>
                  <a:schemeClr val="bg1"/>
                </a:solidFill>
              </a:rPr>
              <a:t>Communication</a:t>
            </a:r>
          </a:p>
        </p:txBody>
      </p:sp>
      <p:sp>
        <p:nvSpPr>
          <p:cNvPr id="7" name="Rectangle 6"/>
          <p:cNvSpPr/>
          <p:nvPr/>
        </p:nvSpPr>
        <p:spPr>
          <a:xfrm>
            <a:off x="5128805" y="1276279"/>
            <a:ext cx="720080" cy="1015663"/>
          </a:xfrm>
          <a:prstGeom prst="rect">
            <a:avLst/>
          </a:prstGeom>
        </p:spPr>
        <p:txBody>
          <a:bodyPr wrap="square">
            <a:spAutoFit/>
          </a:bodyPr>
          <a:lstStyle/>
          <a:p>
            <a:r>
              <a:rPr lang="en-US" sz="6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charset="0"/>
              </a:rPr>
              <a:t>&amp;</a:t>
            </a:r>
            <a:endParaRPr lang="en-GB" sz="6000" dirty="0"/>
          </a:p>
        </p:txBody>
      </p:sp>
    </p:spTree>
    <p:extLst>
      <p:ext uri="{BB962C8B-B14F-4D97-AF65-F5344CB8AC3E}">
        <p14:creationId xmlns:p14="http://schemas.microsoft.com/office/powerpoint/2010/main" val="1639457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does it feel like when we </a:t>
            </a:r>
            <a:r>
              <a:rPr lang="en-GB" dirty="0" smtClean="0"/>
              <a:t>miscommunicate</a:t>
            </a:r>
            <a:endParaRPr lang="en-GB" dirty="0"/>
          </a:p>
        </p:txBody>
      </p:sp>
      <p:sp>
        <p:nvSpPr>
          <p:cNvPr id="4" name="Content Placeholder 3"/>
          <p:cNvSpPr>
            <a:spLocks noGrp="1"/>
          </p:cNvSpPr>
          <p:nvPr>
            <p:ph sz="half" idx="2"/>
          </p:nvPr>
        </p:nvSpPr>
        <p:spPr>
          <a:xfrm>
            <a:off x="2411760" y="1600200"/>
            <a:ext cx="6275040" cy="4525963"/>
          </a:xfrm>
        </p:spPr>
        <p:txBody>
          <a:bodyPr/>
          <a:lstStyle/>
          <a:p>
            <a:pPr marL="0" indent="0">
              <a:buNone/>
            </a:pPr>
            <a:r>
              <a:rPr lang="en-GB" dirty="0" smtClean="0"/>
              <a:t>Video </a:t>
            </a:r>
          </a:p>
          <a:p>
            <a:pPr marL="0" indent="0">
              <a:buNone/>
            </a:pPr>
            <a:r>
              <a:rPr lang="en-GB" dirty="0" smtClean="0"/>
              <a:t>EAL Activity </a:t>
            </a:r>
          </a:p>
          <a:p>
            <a:pPr marL="0" indent="0">
              <a:buNone/>
            </a:pPr>
            <a:r>
              <a:rPr lang="en-GB" dirty="0" smtClean="0"/>
              <a:t>W</a:t>
            </a:r>
            <a:r>
              <a:rPr lang="en-GB" dirty="0" smtClean="0"/>
              <a:t>hisper Activity</a:t>
            </a:r>
            <a:endParaRPr lang="en-GB" dirty="0" smtClean="0"/>
          </a:p>
          <a:p>
            <a:pPr marL="0" indent="0">
              <a:buNone/>
            </a:pPr>
            <a:r>
              <a:rPr lang="en-GB" dirty="0" smtClean="0"/>
              <a:t>Signing Activity</a:t>
            </a:r>
            <a:endParaRPr lang="en-GB" dirty="0"/>
          </a:p>
        </p:txBody>
      </p:sp>
    </p:spTree>
    <p:extLst>
      <p:ext uri="{BB962C8B-B14F-4D97-AF65-F5344CB8AC3E}">
        <p14:creationId xmlns:p14="http://schemas.microsoft.com/office/powerpoint/2010/main" val="3513974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does it feel like?</a:t>
            </a:r>
            <a:endParaRPr lang="en-GB" dirty="0"/>
          </a:p>
        </p:txBody>
      </p:sp>
      <p:sp>
        <p:nvSpPr>
          <p:cNvPr id="5" name="Text Placeholder 4"/>
          <p:cNvSpPr>
            <a:spLocks noGrp="1"/>
          </p:cNvSpPr>
          <p:nvPr>
            <p:ph type="body" sz="quarter" idx="3"/>
          </p:nvPr>
        </p:nvSpPr>
        <p:spPr>
          <a:xfrm>
            <a:off x="2627784" y="1196752"/>
            <a:ext cx="4041775" cy="639762"/>
          </a:xfrm>
        </p:spPr>
        <p:txBody>
          <a:bodyPr/>
          <a:lstStyle/>
          <a:p>
            <a:r>
              <a:rPr lang="en-GB" dirty="0" smtClean="0"/>
              <a:t>Activity</a:t>
            </a:r>
            <a:endParaRPr lang="en-GB" dirty="0"/>
          </a:p>
        </p:txBody>
      </p:sp>
      <p:pic>
        <p:nvPicPr>
          <p:cNvPr id="1026"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2859777" y="1916832"/>
            <a:ext cx="5600655"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a:xfrm>
            <a:off x="2555776" y="1844824"/>
            <a:ext cx="5832648" cy="3744416"/>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296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51720" y="674400"/>
            <a:ext cx="6390456" cy="5955476"/>
          </a:xfrm>
          <a:prstGeom prst="rect">
            <a:avLst/>
          </a:prstGeom>
        </p:spPr>
        <p:txBody>
          <a:bodyPr wrap="square">
            <a:spAutoFit/>
          </a:bodyPr>
          <a:lstStyle/>
          <a:p>
            <a:pPr algn="ctr">
              <a:spcAft>
                <a:spcPts val="0"/>
              </a:spcAft>
              <a:defRPr/>
            </a:pPr>
            <a:r>
              <a:rPr lang="en-GB" sz="2400" b="1" dirty="0">
                <a:solidFill>
                  <a:schemeClr val="tx2"/>
                </a:solidFill>
                <a:effectLst>
                  <a:outerShdw blurRad="69850" dist="43180" dir="5400000" sx="0" sy="0">
                    <a:srgbClr val="000000">
                      <a:alpha val="65000"/>
                    </a:srgbClr>
                  </a:outerShdw>
                </a:effectLst>
                <a:latin typeface="Comic Sans MS" panose="030F0702030302020204" pitchFamily="66" charset="0"/>
                <a:ea typeface="Times New Roman"/>
                <a:cs typeface="Times New Roman"/>
              </a:rPr>
              <a:t>Inclusive Communication is….</a:t>
            </a:r>
            <a:endParaRPr lang="en-GB" sz="2400" dirty="0">
              <a:solidFill>
                <a:schemeClr val="tx2"/>
              </a:solidFill>
              <a:latin typeface="Comic Sans MS" panose="030F0702030302020204" pitchFamily="66" charset="0"/>
              <a:ea typeface="Times New Roman"/>
              <a:cs typeface="Times New Roman"/>
            </a:endParaRPr>
          </a:p>
          <a:p>
            <a:pPr algn="ctr">
              <a:spcAft>
                <a:spcPts val="0"/>
              </a:spcAft>
              <a:defRPr/>
            </a:pPr>
            <a:endParaRPr lang="en-GB" sz="2400" dirty="0">
              <a:solidFill>
                <a:schemeClr val="tx2"/>
              </a:solidFill>
              <a:latin typeface="Comic Sans MS" panose="030F0702030302020204" pitchFamily="66" charset="0"/>
              <a:ea typeface="Times New Roman"/>
              <a:cs typeface="Times New Roman"/>
            </a:endParaRPr>
          </a:p>
          <a:p>
            <a:pPr marL="342900" indent="-342900" algn="ctr">
              <a:spcAft>
                <a:spcPts val="0"/>
              </a:spcAft>
              <a:buFont typeface="Arial" panose="020B0604020202020204" pitchFamily="34" charset="0"/>
              <a:buChar char="•"/>
              <a:defRPr/>
            </a:pPr>
            <a:r>
              <a:rPr lang="en-GB" sz="2400" b="1" dirty="0">
                <a:solidFill>
                  <a:schemeClr val="tx2"/>
                </a:solidFill>
                <a:effectLst>
                  <a:outerShdw blurRad="69850" dist="43180" dir="5400000" sx="0" sy="0">
                    <a:srgbClr val="000000">
                      <a:alpha val="65000"/>
                    </a:srgbClr>
                  </a:outerShdw>
                </a:effectLst>
                <a:latin typeface="Comic Sans MS" panose="030F0702030302020204" pitchFamily="66" charset="0"/>
                <a:ea typeface="Times New Roman"/>
                <a:cs typeface="Times New Roman"/>
              </a:rPr>
              <a:t>knowing where there are barriers to communication</a:t>
            </a:r>
          </a:p>
          <a:p>
            <a:pPr algn="ctr">
              <a:spcAft>
                <a:spcPts val="0"/>
              </a:spcAft>
              <a:defRPr/>
            </a:pPr>
            <a:endParaRPr lang="en-GB" sz="2400" b="1" dirty="0">
              <a:solidFill>
                <a:schemeClr val="tx2"/>
              </a:solidFill>
              <a:effectLst>
                <a:outerShdw blurRad="69850" dist="43180" dir="5400000" sx="0" sy="0">
                  <a:srgbClr val="000000">
                    <a:alpha val="65000"/>
                  </a:srgbClr>
                </a:outerShdw>
              </a:effectLst>
              <a:latin typeface="Comic Sans MS" panose="030F0702030302020204" pitchFamily="66" charset="0"/>
              <a:ea typeface="Times New Roman"/>
              <a:cs typeface="Times New Roman"/>
            </a:endParaRPr>
          </a:p>
          <a:p>
            <a:pPr marL="342900" indent="-342900" algn="ctr">
              <a:spcAft>
                <a:spcPts val="0"/>
              </a:spcAft>
              <a:buFont typeface="Arial" panose="020B0604020202020204" pitchFamily="34" charset="0"/>
              <a:buChar char="•"/>
              <a:defRPr/>
            </a:pPr>
            <a:r>
              <a:rPr lang="en-GB" sz="2400" b="1" dirty="0">
                <a:solidFill>
                  <a:schemeClr val="tx2"/>
                </a:solidFill>
                <a:effectLst>
                  <a:outerShdw blurRad="69850" dist="43180" dir="5400000" sx="0" sy="0">
                    <a:srgbClr val="000000">
                      <a:alpha val="65000"/>
                    </a:srgbClr>
                  </a:outerShdw>
                </a:effectLst>
                <a:latin typeface="Comic Sans MS" panose="030F0702030302020204" pitchFamily="66" charset="0"/>
                <a:ea typeface="Times New Roman"/>
                <a:cs typeface="Times New Roman"/>
              </a:rPr>
              <a:t>creating a supportive and effective communication environment</a:t>
            </a:r>
          </a:p>
          <a:p>
            <a:pPr algn="ctr">
              <a:spcAft>
                <a:spcPts val="0"/>
              </a:spcAft>
              <a:defRPr/>
            </a:pPr>
            <a:endParaRPr lang="en-GB" sz="2400" b="1" dirty="0">
              <a:solidFill>
                <a:schemeClr val="tx2"/>
              </a:solidFill>
              <a:effectLst>
                <a:outerShdw blurRad="69850" dist="43180" dir="5400000" sx="0" sy="0">
                  <a:srgbClr val="000000">
                    <a:alpha val="65000"/>
                  </a:srgbClr>
                </a:outerShdw>
              </a:effectLst>
              <a:latin typeface="Comic Sans MS" panose="030F0702030302020204" pitchFamily="66" charset="0"/>
              <a:ea typeface="Times New Roman"/>
              <a:cs typeface="Times New Roman"/>
            </a:endParaRPr>
          </a:p>
          <a:p>
            <a:pPr marL="342900" indent="-342900" algn="ctr">
              <a:spcAft>
                <a:spcPts val="0"/>
              </a:spcAft>
              <a:buFont typeface="Arial" panose="020B0604020202020204" pitchFamily="34" charset="0"/>
              <a:buChar char="•"/>
              <a:defRPr/>
            </a:pPr>
            <a:r>
              <a:rPr lang="en-GB" sz="2400" b="1" dirty="0">
                <a:solidFill>
                  <a:schemeClr val="tx2"/>
                </a:solidFill>
                <a:effectLst>
                  <a:outerShdw blurRad="69850" dist="43180" dir="5400000" sx="0" sy="0">
                    <a:srgbClr val="000000">
                      <a:alpha val="65000"/>
                    </a:srgbClr>
                  </a:outerShdw>
                </a:effectLst>
                <a:latin typeface="Comic Sans MS" panose="030F0702030302020204" pitchFamily="66" charset="0"/>
                <a:ea typeface="Times New Roman"/>
                <a:cs typeface="Times New Roman"/>
              </a:rPr>
              <a:t> using every available means of communication as appropriate to children’s needs </a:t>
            </a:r>
          </a:p>
          <a:p>
            <a:pPr algn="ctr">
              <a:spcAft>
                <a:spcPts val="0"/>
              </a:spcAft>
              <a:defRPr/>
            </a:pPr>
            <a:endParaRPr lang="en-GB" sz="2400" b="1" dirty="0">
              <a:solidFill>
                <a:schemeClr val="tx2"/>
              </a:solidFill>
              <a:effectLst>
                <a:outerShdw blurRad="69850" dist="43180" dir="5400000" sx="0" sy="0">
                  <a:srgbClr val="000000">
                    <a:alpha val="65000"/>
                  </a:srgbClr>
                </a:outerShdw>
              </a:effectLst>
              <a:latin typeface="Comic Sans MS" panose="030F0702030302020204" pitchFamily="66" charset="0"/>
              <a:ea typeface="Times New Roman"/>
              <a:cs typeface="Times New Roman"/>
            </a:endParaRPr>
          </a:p>
          <a:p>
            <a:pPr marL="342900" indent="-342900" algn="ctr">
              <a:spcAft>
                <a:spcPts val="0"/>
              </a:spcAft>
              <a:buFont typeface="Arial" panose="020B0604020202020204" pitchFamily="34" charset="0"/>
              <a:buChar char="•"/>
              <a:defRPr/>
            </a:pPr>
            <a:r>
              <a:rPr lang="en-GB" sz="2400" b="1" dirty="0">
                <a:solidFill>
                  <a:schemeClr val="tx2"/>
                </a:solidFill>
                <a:effectLst>
                  <a:outerShdw blurRad="69850" dist="43180" dir="5400000" sx="0" sy="0">
                    <a:srgbClr val="000000">
                      <a:alpha val="65000"/>
                    </a:srgbClr>
                  </a:outerShdw>
                </a:effectLst>
                <a:latin typeface="Comic Sans MS" panose="030F0702030302020204" pitchFamily="66" charset="0"/>
                <a:ea typeface="Times New Roman"/>
                <a:cs typeface="Times New Roman"/>
              </a:rPr>
              <a:t>to understand and be understood</a:t>
            </a:r>
          </a:p>
          <a:p>
            <a:pPr marL="342900" indent="-342900" algn="ctr">
              <a:spcAft>
                <a:spcPts val="0"/>
              </a:spcAft>
              <a:buFont typeface="Arial" panose="020B0604020202020204" pitchFamily="34" charset="0"/>
              <a:buChar char="•"/>
              <a:defRPr/>
            </a:pPr>
            <a:endParaRPr lang="en-GB" sz="2400" dirty="0">
              <a:solidFill>
                <a:schemeClr val="tx2"/>
              </a:solidFill>
              <a:latin typeface="Comic Sans MS" panose="030F0702030302020204" pitchFamily="66" charset="0"/>
              <a:ea typeface="Times New Roman"/>
              <a:cs typeface="Times New Roman"/>
            </a:endParaRPr>
          </a:p>
          <a:p>
            <a:pPr algn="ctr">
              <a:spcAft>
                <a:spcPts val="0"/>
              </a:spcAft>
              <a:defRPr/>
            </a:pPr>
            <a:r>
              <a:rPr lang="en-GB" sz="2400" b="1" dirty="0">
                <a:solidFill>
                  <a:schemeClr val="tx2"/>
                </a:solidFill>
                <a:effectLst>
                  <a:outerShdw blurRad="69850" dist="43180" dir="5400000" sx="0" sy="0">
                    <a:srgbClr val="000000">
                      <a:alpha val="65000"/>
                    </a:srgbClr>
                  </a:outerShdw>
                </a:effectLst>
                <a:latin typeface="Comic Sans MS" panose="030F0702030302020204" pitchFamily="66" charset="0"/>
                <a:ea typeface="Times New Roman"/>
                <a:cs typeface="Times New Roman"/>
              </a:rPr>
              <a:t>Getting It Right For Every Child</a:t>
            </a:r>
            <a:endParaRPr lang="en-GB" sz="2400" dirty="0">
              <a:solidFill>
                <a:schemeClr val="tx2"/>
              </a:solidFill>
              <a:latin typeface="Comic Sans MS" panose="030F0702030302020204" pitchFamily="66" charset="0"/>
              <a:ea typeface="Times New Roman"/>
              <a:cs typeface="Times New Roman"/>
            </a:endParaRPr>
          </a:p>
          <a:p>
            <a:pPr algn="ctr">
              <a:spcAft>
                <a:spcPts val="0"/>
              </a:spcAft>
              <a:defRPr/>
            </a:pPr>
            <a:endParaRPr lang="en-GB" sz="1050" dirty="0">
              <a:solidFill>
                <a:schemeClr val="tx2">
                  <a:lumMod val="20000"/>
                  <a:lumOff val="80000"/>
                </a:schemeClr>
              </a:solidFill>
              <a:latin typeface="Cambria"/>
              <a:ea typeface="Times New Roman"/>
              <a:cs typeface="Times New Roman"/>
            </a:endParaRPr>
          </a:p>
          <a:p>
            <a:pPr algn="ctr">
              <a:spcAft>
                <a:spcPts val="0"/>
              </a:spcAft>
              <a:defRPr/>
            </a:pPr>
            <a:r>
              <a:rPr lang="en-GB" sz="1050" dirty="0">
                <a:solidFill>
                  <a:srgbClr val="FF0000"/>
                </a:solidFill>
                <a:latin typeface="Cambria"/>
                <a:ea typeface="Times New Roman"/>
                <a:cs typeface="Times New Roman"/>
              </a:rPr>
              <a:t> </a:t>
            </a:r>
          </a:p>
        </p:txBody>
      </p:sp>
    </p:spTree>
    <p:extLst>
      <p:ext uri="{BB962C8B-B14F-4D97-AF65-F5344CB8AC3E}">
        <p14:creationId xmlns:p14="http://schemas.microsoft.com/office/powerpoint/2010/main" val="901348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4139952" y="477547"/>
            <a:ext cx="2406650" cy="1579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p:nvPr/>
        </p:nvPicPr>
        <p:blipFill>
          <a:blip r:embed="rId4" cstate="print"/>
          <a:srcRect/>
          <a:stretch>
            <a:fillRect/>
          </a:stretch>
        </p:blipFill>
        <p:spPr bwMode="auto">
          <a:xfrm>
            <a:off x="6804248" y="2328863"/>
            <a:ext cx="2016125" cy="1660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p:nvPr/>
        </p:nvPicPr>
        <p:blipFill>
          <a:blip r:embed="rId5" cstate="print"/>
          <a:srcRect/>
          <a:stretch>
            <a:fillRect/>
          </a:stretch>
        </p:blipFill>
        <p:spPr bwMode="auto">
          <a:xfrm>
            <a:off x="4356195" y="4581128"/>
            <a:ext cx="2232025" cy="1584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p:nvPr/>
        </p:nvPicPr>
        <p:blipFill>
          <a:blip r:embed="rId6" cstate="print"/>
          <a:srcRect/>
          <a:stretch>
            <a:fillRect/>
          </a:stretch>
        </p:blipFill>
        <p:spPr bwMode="auto">
          <a:xfrm>
            <a:off x="2266702" y="2493079"/>
            <a:ext cx="1873250" cy="1871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1" descr="Communication Access UK.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1545" y="2354921"/>
            <a:ext cx="1872109" cy="145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139952" y="120618"/>
            <a:ext cx="2664512" cy="369332"/>
          </a:xfrm>
          <a:prstGeom prst="rect">
            <a:avLst/>
          </a:prstGeom>
        </p:spPr>
        <p:txBody>
          <a:bodyPr wrap="none">
            <a:spAutoFit/>
          </a:bodyPr>
          <a:lstStyle/>
          <a:p>
            <a:r>
              <a:rPr lang="en-GB" altLang="en-US" dirty="0">
                <a:latin typeface="Comic Sans MS" pitchFamily="66" charset="0"/>
              </a:rPr>
              <a:t>Effective Contributors</a:t>
            </a:r>
          </a:p>
        </p:txBody>
      </p:sp>
      <p:sp>
        <p:nvSpPr>
          <p:cNvPr id="8" name="TextBox 8"/>
          <p:cNvSpPr txBox="1">
            <a:spLocks noChangeArrowheads="1"/>
          </p:cNvSpPr>
          <p:nvPr/>
        </p:nvSpPr>
        <p:spPr bwMode="auto">
          <a:xfrm>
            <a:off x="6563613" y="1794314"/>
            <a:ext cx="26454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dirty="0">
                <a:latin typeface="Comic Sans MS" pitchFamily="66" charset="0"/>
              </a:rPr>
              <a:t>Confident Individuals</a:t>
            </a:r>
          </a:p>
        </p:txBody>
      </p:sp>
      <p:sp>
        <p:nvSpPr>
          <p:cNvPr id="9" name="Rectangle 8"/>
          <p:cNvSpPr/>
          <p:nvPr/>
        </p:nvSpPr>
        <p:spPr>
          <a:xfrm>
            <a:off x="4290634" y="4174054"/>
            <a:ext cx="2363147" cy="369332"/>
          </a:xfrm>
          <a:prstGeom prst="rect">
            <a:avLst/>
          </a:prstGeom>
        </p:spPr>
        <p:txBody>
          <a:bodyPr wrap="none">
            <a:spAutoFit/>
          </a:bodyPr>
          <a:lstStyle/>
          <a:p>
            <a:r>
              <a:rPr lang="en-GB" altLang="en-US" dirty="0">
                <a:latin typeface="Comic Sans MS" pitchFamily="66" charset="0"/>
              </a:rPr>
              <a:t>Responsible Citizens</a:t>
            </a:r>
          </a:p>
        </p:txBody>
      </p:sp>
      <p:sp>
        <p:nvSpPr>
          <p:cNvPr id="10" name="Rectangle 9"/>
          <p:cNvSpPr/>
          <p:nvPr/>
        </p:nvSpPr>
        <p:spPr>
          <a:xfrm>
            <a:off x="2123727" y="2105650"/>
            <a:ext cx="2387818" cy="369332"/>
          </a:xfrm>
          <a:prstGeom prst="rect">
            <a:avLst/>
          </a:prstGeom>
        </p:spPr>
        <p:txBody>
          <a:bodyPr wrap="square">
            <a:spAutoFit/>
          </a:bodyPr>
          <a:lstStyle/>
          <a:p>
            <a:r>
              <a:rPr lang="en-GB" altLang="en-US" dirty="0">
                <a:latin typeface="Comic Sans MS" pitchFamily="66" charset="0"/>
              </a:rPr>
              <a:t>Successful Learners</a:t>
            </a:r>
          </a:p>
        </p:txBody>
      </p:sp>
    </p:spTree>
    <p:extLst>
      <p:ext uri="{BB962C8B-B14F-4D97-AF65-F5344CB8AC3E}">
        <p14:creationId xmlns:p14="http://schemas.microsoft.com/office/powerpoint/2010/main" val="301661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sz="3200" b="1" dirty="0">
                <a:solidFill>
                  <a:srgbClr val="1F497D"/>
                </a:solidFill>
                <a:latin typeface="Comic Sans MS" pitchFamily="66" charset="0"/>
                <a:ea typeface="+mn-ea"/>
                <a:cs typeface="+mn-cs"/>
              </a:rPr>
              <a:t>How will I know I am in an Inclusive Communication </a:t>
            </a:r>
            <a:r>
              <a:rPr lang="en-GB" altLang="en-US" sz="3200" b="1" dirty="0" smtClean="0">
                <a:solidFill>
                  <a:srgbClr val="1F497D"/>
                </a:solidFill>
                <a:latin typeface="Comic Sans MS" pitchFamily="66" charset="0"/>
                <a:ea typeface="+mn-ea"/>
                <a:cs typeface="+mn-cs"/>
              </a:rPr>
              <a:t>setting?</a:t>
            </a:r>
            <a:endParaRPr lang="en-GB" dirty="0"/>
          </a:p>
        </p:txBody>
      </p:sp>
      <p:sp>
        <p:nvSpPr>
          <p:cNvPr id="4" name="Content Placeholder 3"/>
          <p:cNvSpPr>
            <a:spLocks noGrp="1"/>
          </p:cNvSpPr>
          <p:nvPr>
            <p:ph sz="half" idx="2"/>
          </p:nvPr>
        </p:nvSpPr>
        <p:spPr>
          <a:xfrm>
            <a:off x="2411760" y="4725144"/>
            <a:ext cx="5616624" cy="1008111"/>
          </a:xfrm>
        </p:spPr>
        <p:txBody>
          <a:bodyPr>
            <a:normAutofit/>
          </a:bodyPr>
          <a:lstStyle/>
          <a:p>
            <a:pPr>
              <a:spcBef>
                <a:spcPct val="0"/>
              </a:spcBef>
              <a:buNone/>
            </a:pPr>
            <a:r>
              <a:rPr lang="en-GB" altLang="en-US" dirty="0">
                <a:solidFill>
                  <a:schemeClr val="tx2"/>
                </a:solidFill>
                <a:latin typeface="Comic Sans MS" pitchFamily="66" charset="0"/>
              </a:rPr>
              <a:t>Task</a:t>
            </a:r>
            <a:r>
              <a:rPr lang="en-GB" altLang="en-US" dirty="0" smtClean="0">
                <a:solidFill>
                  <a:schemeClr val="tx2"/>
                </a:solidFill>
                <a:latin typeface="Comic Sans MS" pitchFamily="66" charset="0"/>
              </a:rPr>
              <a:t>:  Think, Pair </a:t>
            </a:r>
            <a:r>
              <a:rPr lang="en-GB" altLang="en-US" dirty="0">
                <a:solidFill>
                  <a:schemeClr val="tx2"/>
                </a:solidFill>
                <a:latin typeface="Comic Sans MS" pitchFamily="66" charset="0"/>
              </a:rPr>
              <a:t>and share- What does it look, feel, sound, </a:t>
            </a:r>
            <a:r>
              <a:rPr lang="en-GB" altLang="en-US" dirty="0" smtClean="0">
                <a:solidFill>
                  <a:schemeClr val="tx2"/>
                </a:solidFill>
                <a:latin typeface="Comic Sans MS" pitchFamily="66" charset="0"/>
              </a:rPr>
              <a:t>like ?</a:t>
            </a:r>
            <a:endParaRPr lang="en-GB" altLang="en-US" dirty="0">
              <a:solidFill>
                <a:schemeClr val="tx2"/>
              </a:solidFill>
              <a:latin typeface="Comic Sans MS" pitchFamily="66" charset="0"/>
            </a:endParaRPr>
          </a:p>
          <a:p>
            <a:endParaRPr lang="en-GB" dirty="0"/>
          </a:p>
        </p:txBody>
      </p:sp>
      <p:pic>
        <p:nvPicPr>
          <p:cNvPr id="7" name="Picture 2"/>
          <p:cNvPicPr>
            <a:picLocks noGrp="1" noChangeAspect="1" noChangeArrowheads="1"/>
          </p:cNvPicPr>
          <p:nvPr>
            <p:ph sz="quarter" idx="4"/>
          </p:nvPr>
        </p:nvPicPr>
        <p:blipFill>
          <a:blip r:embed="rId3" cstate="print">
            <a:duotone>
              <a:prstClr val="black"/>
              <a:schemeClr val="accent1">
                <a:tint val="45000"/>
                <a:satMod val="400000"/>
              </a:schemeClr>
            </a:duotone>
            <a:extLst/>
          </a:blip>
          <a:srcRect/>
          <a:stretch>
            <a:fillRect/>
          </a:stretch>
        </p:blipFill>
        <p:spPr bwMode="auto">
          <a:xfrm>
            <a:off x="5580112" y="1484784"/>
            <a:ext cx="2520280" cy="2520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pic>
        <p:nvPicPr>
          <p:cNvPr id="8" name="Picture 4" descr="C:\Users\Helena.Jones\AppData\Local\Microsoft\Windows\Temporary Internet Files\Content.IE5\X6YA5RSJ\Task.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2348880"/>
            <a:ext cx="1865313"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182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slide format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 slide formatted</Template>
  <TotalTime>384</TotalTime>
  <Words>1729</Words>
  <Application>Microsoft Office PowerPoint</Application>
  <PresentationFormat>On-screen Show (4:3)</PresentationFormat>
  <Paragraphs>249</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Arial Black</vt:lpstr>
      <vt:lpstr>Calibri</vt:lpstr>
      <vt:lpstr>Cambria</vt:lpstr>
      <vt:lpstr>Comic Sans MS</vt:lpstr>
      <vt:lpstr>Times New Roman</vt:lpstr>
      <vt:lpstr>Trebuchet MS</vt:lpstr>
      <vt:lpstr>Wingdings</vt:lpstr>
      <vt:lpstr>Blank slide formatted</vt:lpstr>
      <vt:lpstr>ASPEP – Inclusion Seminar Helena Jones &amp; Craig Fowler</vt:lpstr>
      <vt:lpstr>By the time we are finished We will</vt:lpstr>
      <vt:lpstr>The National Standard says  </vt:lpstr>
      <vt:lpstr>PowerPoint Presentation</vt:lpstr>
      <vt:lpstr>What does it feel like when we miscommunicate</vt:lpstr>
      <vt:lpstr>What does it feel like?</vt:lpstr>
      <vt:lpstr>PowerPoint Presentation</vt:lpstr>
      <vt:lpstr>PowerPoint Presentation</vt:lpstr>
      <vt:lpstr>How will I know I am in an Inclusive Communication setting?</vt:lpstr>
      <vt:lpstr>PowerPoint Presentation</vt:lpstr>
      <vt:lpstr>PowerPoint Presentation</vt:lpstr>
      <vt:lpstr>PowerPoint Presentation</vt:lpstr>
      <vt:lpstr>PowerPoint Presentation</vt:lpstr>
      <vt:lpstr>PowerPoint Presentation</vt:lpstr>
      <vt:lpstr>Approaches Include</vt:lpstr>
      <vt:lpstr>Complete the questionnaire in your handout</vt:lpstr>
      <vt:lpstr>Universal Communication Support</vt:lpstr>
      <vt:lpstr>More Targeted Support</vt:lpstr>
      <vt:lpstr>Targeted Support that we can learn</vt:lpstr>
      <vt:lpstr>Training Opportunities</vt:lpstr>
      <vt:lpstr>Creating a Plan</vt:lpstr>
      <vt:lpstr>What Next? </vt:lpstr>
    </vt:vector>
  </TitlesOfParts>
  <Company>The Moray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dc:title>
  <dc:creator>Helena Jones</dc:creator>
  <cp:lastModifiedBy>Craig Fowler</cp:lastModifiedBy>
  <cp:revision>73</cp:revision>
  <dcterms:created xsi:type="dcterms:W3CDTF">2019-05-20T14:38:20Z</dcterms:created>
  <dcterms:modified xsi:type="dcterms:W3CDTF">2020-02-04T17:07:43Z</dcterms:modified>
</cp:coreProperties>
</file>