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2"/>
  </p:sldMasterIdLst>
  <p:notesMasterIdLst>
    <p:notesMasterId r:id="rId22"/>
  </p:notesMasterIdLst>
  <p:sldIdLst>
    <p:sldId id="256" r:id="rId3"/>
    <p:sldId id="271" r:id="rId4"/>
    <p:sldId id="272" r:id="rId5"/>
    <p:sldId id="296" r:id="rId6"/>
    <p:sldId id="275" r:id="rId7"/>
    <p:sldId id="286" r:id="rId8"/>
    <p:sldId id="294" r:id="rId9"/>
    <p:sldId id="281" r:id="rId10"/>
    <p:sldId id="290" r:id="rId11"/>
    <p:sldId id="291" r:id="rId12"/>
    <p:sldId id="289" r:id="rId13"/>
    <p:sldId id="297" r:id="rId14"/>
    <p:sldId id="277" r:id="rId15"/>
    <p:sldId id="284" r:id="rId16"/>
    <p:sldId id="298" r:id="rId17"/>
    <p:sldId id="263" r:id="rId18"/>
    <p:sldId id="258" r:id="rId19"/>
    <p:sldId id="270" r:id="rId20"/>
    <p:sldId id="260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590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32" autoAdjust="0"/>
    <p:restoredTop sz="79829" autoAdjust="0"/>
  </p:normalViewPr>
  <p:slideViewPr>
    <p:cSldViewPr>
      <p:cViewPr>
        <p:scale>
          <a:sx n="80" d="100"/>
          <a:sy n="80" d="100"/>
        </p:scale>
        <p:origin x="-750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29A6B-18BC-47BD-AE3D-90205AFBF3FF}" type="datetimeFigureOut">
              <a:rPr lang="en-GB" smtClean="0"/>
              <a:t>06/02/2020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C2AD7-5FD8-49EE-BD2B-C474F64FE5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437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20-30 mins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0492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64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Capturing more </a:t>
            </a:r>
            <a:r>
              <a:rPr lang="en-GB" dirty="0" smtClean="0"/>
              <a:t>than </a:t>
            </a:r>
            <a:r>
              <a:rPr lang="en-GB" dirty="0" smtClean="0"/>
              <a:t>attainment</a:t>
            </a:r>
            <a:r>
              <a:rPr lang="en-GB" dirty="0" smtClean="0"/>
              <a:t>…</a:t>
            </a:r>
          </a:p>
          <a:p>
            <a:endParaRPr lang="en-GB" dirty="0" smtClean="0"/>
          </a:p>
          <a:p>
            <a:pPr marL="171450" indent="-171450">
              <a:buFontTx/>
              <a:buChar char="-"/>
            </a:pPr>
            <a:r>
              <a:rPr lang="en-GB" dirty="0" smtClean="0"/>
              <a:t>Measuring success</a:t>
            </a:r>
            <a:r>
              <a:rPr lang="en-GB" baseline="0" dirty="0" smtClean="0"/>
              <a:t> book created with social work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Eco maps tool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Not only a measure but useful exercise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Demonstrates impact over and above attainment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982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aseline="0" dirty="0" smtClean="0"/>
              <a:t>15 pupils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Project </a:t>
            </a:r>
            <a:r>
              <a:rPr lang="en-GB" dirty="0" smtClean="0"/>
              <a:t>began in late 2018;</a:t>
            </a:r>
            <a:r>
              <a:rPr lang="en-GB" baseline="0" dirty="0" smtClean="0"/>
              <a:t> phase one = academic year </a:t>
            </a:r>
            <a:r>
              <a:rPr lang="en-GB" baseline="0" dirty="0" smtClean="0"/>
              <a:t>2018-19</a:t>
            </a: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No </a:t>
            </a:r>
            <a:r>
              <a:rPr lang="en-GB" baseline="0" dirty="0" smtClean="0"/>
              <a:t>exclusions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baseline="0" dirty="0" smtClean="0"/>
              <a:t>Key point re positive destinations – what happens after?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377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Reflect on Staffing</a:t>
            </a:r>
            <a:r>
              <a:rPr lang="en-GB" baseline="0" dirty="0" smtClean="0"/>
              <a:t> challenges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5116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Academic year </a:t>
            </a:r>
            <a:r>
              <a:rPr lang="en-GB" dirty="0" smtClean="0"/>
              <a:t>2019-20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726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648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Reflection note; considering expansion when facing staffing challenges</a:t>
            </a:r>
            <a:r>
              <a:rPr lang="en-GB" baseline="0" dirty="0" smtClean="0"/>
              <a:t> – how to reach the widest possible group of Looked After Children moving forwards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1240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dirty="0" smtClean="0"/>
              <a:t>“24 hour</a:t>
            </a:r>
            <a:r>
              <a:rPr lang="en-GB" baseline="0" dirty="0" smtClean="0"/>
              <a:t> curriculum”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705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298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418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Carol – introduction of</a:t>
            </a:r>
            <a:r>
              <a:rPr lang="en-GB" baseline="0" dirty="0" smtClean="0"/>
              <a:t> her role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066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Funding aims</a:t>
            </a:r>
          </a:p>
          <a:p>
            <a:r>
              <a:rPr lang="en-GB" dirty="0" smtClean="0"/>
              <a:t>Corporate Parenting principles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154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Sarah, this was the slide</a:t>
            </a:r>
            <a:r>
              <a:rPr lang="en-GB" baseline="0" dirty="0" smtClean="0"/>
              <a:t> I created for Jennyfer, can we use it or are we happy with what we have in the next two slides?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876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used this funding to develop</a:t>
            </a:r>
            <a:r>
              <a:rPr lang="en-GB" baseline="0" dirty="0" smtClean="0"/>
              <a:t> our project…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810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SPECIFIC</a:t>
            </a:r>
            <a:r>
              <a:rPr lang="en-GB" baseline="0" dirty="0" smtClean="0"/>
              <a:t> INTERVENTIONS</a:t>
            </a:r>
          </a:p>
          <a:p>
            <a:endParaRPr lang="en-GB" baseline="0" dirty="0" smtClean="0"/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Two small group sessions delivered at West Lothian College on two afternoons.  During these sessions the young people are supported in their SQA qualifications.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We are continuing to work with partners through the delivery of the ‘Rival School of Martial Arts’ program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MME, a small Health and Well-Being group, which is also delivered at West Lothian College. 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 cooking session is delivered one morning per week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Various one to one sessions with family support worker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Various one to one education sessions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Various one to one MCMC support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Joint working with the Inclusion and Well-Being Service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Joint working with Residential Houses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92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Specific Interventions</a:t>
            </a:r>
            <a:r>
              <a:rPr lang="en-GB" baseline="0" dirty="0" smtClean="0"/>
              <a:t> offered include…</a:t>
            </a:r>
          </a:p>
          <a:p>
            <a:endParaRPr lang="en-GB" baseline="0" dirty="0" smtClean="0"/>
          </a:p>
          <a:p>
            <a:r>
              <a:rPr lang="en-GB" baseline="0" dirty="0" smtClean="0"/>
              <a:t>1:1 outreach sessions</a:t>
            </a:r>
          </a:p>
          <a:p>
            <a:r>
              <a:rPr lang="en-GB" baseline="0" dirty="0" smtClean="0"/>
              <a:t>SQA qualifications</a:t>
            </a:r>
          </a:p>
          <a:p>
            <a:r>
              <a:rPr lang="en-GB" baseline="0" dirty="0" smtClean="0"/>
              <a:t>Literacy support, joint work with IWS</a:t>
            </a:r>
          </a:p>
          <a:p>
            <a:r>
              <a:rPr lang="en-GB" baseline="0" dirty="0" smtClean="0"/>
              <a:t>Numeracy support</a:t>
            </a:r>
          </a:p>
          <a:p>
            <a:r>
              <a:rPr lang="en-GB" baseline="0" dirty="0" smtClean="0"/>
              <a:t>Health and Well-Being group</a:t>
            </a:r>
          </a:p>
          <a:p>
            <a:r>
              <a:rPr lang="en-GB" baseline="0" dirty="0" smtClean="0"/>
              <a:t>The Rival Martial Arts Programme</a:t>
            </a:r>
          </a:p>
          <a:p>
            <a:r>
              <a:rPr lang="en-GB" baseline="0" dirty="0" smtClean="0"/>
              <a:t>Practical Cookery</a:t>
            </a:r>
          </a:p>
          <a:p>
            <a:r>
              <a:rPr lang="en-GB" baseline="0" dirty="0" smtClean="0"/>
              <a:t>West Lothian College</a:t>
            </a:r>
          </a:p>
          <a:p>
            <a:r>
              <a:rPr lang="en-GB" baseline="0" dirty="0" smtClean="0"/>
              <a:t>Bike </a:t>
            </a:r>
            <a:r>
              <a:rPr lang="en-GB" baseline="0" dirty="0" err="1" smtClean="0"/>
              <a:t>Mainteanance</a:t>
            </a:r>
            <a:r>
              <a:rPr lang="en-GB" baseline="0" dirty="0" smtClean="0"/>
              <a:t>, joint work with IWS</a:t>
            </a:r>
          </a:p>
          <a:p>
            <a:r>
              <a:rPr lang="en-GB" baseline="0" dirty="0" smtClean="0"/>
              <a:t>Youth Action Project, Make Up group and </a:t>
            </a:r>
            <a:r>
              <a:rPr lang="en-GB" baseline="0" dirty="0" err="1" smtClean="0"/>
              <a:t>Photogrophy</a:t>
            </a:r>
            <a:r>
              <a:rPr lang="en-GB" baseline="0" dirty="0" smtClean="0"/>
              <a:t> course</a:t>
            </a:r>
          </a:p>
          <a:p>
            <a:r>
              <a:rPr lang="en-GB" baseline="0" dirty="0" smtClean="0"/>
              <a:t>Joint work with Residential House staff</a:t>
            </a:r>
          </a:p>
          <a:p>
            <a:r>
              <a:rPr lang="en-GB" baseline="0" dirty="0" smtClean="0"/>
              <a:t>Family Support worker sessions, Arts and Crafts, Outdoor Learning, Gardening, Cycling</a:t>
            </a:r>
          </a:p>
          <a:p>
            <a:r>
              <a:rPr lang="en-GB" baseline="0" dirty="0" smtClean="0"/>
              <a:t>Cultural visits</a:t>
            </a:r>
          </a:p>
          <a:p>
            <a:r>
              <a:rPr lang="en-GB" baseline="0" dirty="0" smtClean="0"/>
              <a:t>The Summer Programme</a:t>
            </a:r>
          </a:p>
          <a:p>
            <a:r>
              <a:rPr lang="en-GB" baseline="0" dirty="0" smtClean="0"/>
              <a:t>Youth Vision programme</a:t>
            </a:r>
          </a:p>
          <a:p>
            <a:r>
              <a:rPr lang="en-GB" baseline="0" dirty="0" smtClean="0"/>
              <a:t>Consequential Thinking, IWS</a:t>
            </a:r>
          </a:p>
          <a:p>
            <a:r>
              <a:rPr lang="en-GB" baseline="0" dirty="0" smtClean="0"/>
              <a:t>Emotional Well-Being</a:t>
            </a:r>
          </a:p>
          <a:p>
            <a:endParaRPr lang="en-GB" dirty="0" smtClean="0"/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5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My role; put measures in place to evidence the impact of this project for our children and young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This feeds into a quarterly report to keep all partners up to date on project progress. Spending information is also recorded here for Scottish government</a:t>
            </a: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“Measures should reflect the strategic</a:t>
            </a:r>
            <a:r>
              <a:rPr lang="en-GB" baseline="0" dirty="0" smtClean="0"/>
              <a:t> decisions taken around how the funding is used and local authorities should agree the mechanisms which best illustrate impact on attainment.”</a:t>
            </a:r>
          </a:p>
          <a:p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COLLABORATION: All project</a:t>
            </a:r>
            <a:r>
              <a:rPr lang="en-GB" baseline="0" dirty="0" smtClean="0"/>
              <a:t> members contribute to the evaluation of the project</a:t>
            </a:r>
          </a:p>
          <a:p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Initial</a:t>
            </a:r>
            <a:r>
              <a:rPr lang="en-GB" baseline="0" dirty="0" smtClean="0"/>
              <a:t> focus of the funding: Improve attainment and positive </a:t>
            </a:r>
            <a:r>
              <a:rPr lang="en-GB" baseline="0" dirty="0" smtClean="0"/>
              <a:t>destinations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baseline="0" dirty="0" smtClean="0"/>
          </a:p>
          <a:p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Interest in capturing additional outcomes as well; relationships, confidence (self-esteem), etc.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285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2AD7-5FD8-49EE-BD2B-C474F64FE50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228600" y="6019800"/>
            <a:ext cx="4572000" cy="685800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2209800" y="5867400"/>
            <a:ext cx="4572000" cy="685800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41" name="Picture 17" descr="pp back.jpg                                                    006F274Fdrive                          BE75319D: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-2708275" y="-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045905"/>
          </a:solidFill>
          <a:latin typeface="Myriad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660525" y="32861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83568" y="908720"/>
            <a:ext cx="7772400" cy="14700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3600" i="1" dirty="0"/>
              <a:t>Supporting Looked After Children and Young </a:t>
            </a:r>
            <a:r>
              <a:rPr lang="en-GB" sz="3600" i="1" dirty="0" smtClean="0"/>
              <a:t>People to re-engage with education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i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03648" y="3743325"/>
            <a:ext cx="6400800" cy="1752600"/>
          </a:xfrm>
        </p:spPr>
        <p:txBody>
          <a:bodyPr/>
          <a:lstStyle/>
          <a:p>
            <a:endParaRPr lang="en-GB" sz="2400" dirty="0" smtClean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Carol Smith – LAC Inclusion officer (Education)</a:t>
            </a:r>
            <a:br>
              <a:rPr lang="en-GB" sz="2400" dirty="0" smtClean="0">
                <a:latin typeface="+mj-lt"/>
              </a:rPr>
            </a:br>
            <a:r>
              <a:rPr lang="en-GB" sz="2400" dirty="0" smtClean="0">
                <a:latin typeface="+mj-lt"/>
              </a:rPr>
              <a:t>Sarah Booth – Research Assistant EPS</a:t>
            </a:r>
            <a:endParaRPr lang="en-GB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368767"/>
              </p:ext>
            </p:extLst>
          </p:nvPr>
        </p:nvGraphicFramePr>
        <p:xfrm>
          <a:off x="899592" y="332657"/>
          <a:ext cx="7416825" cy="5400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2932"/>
                <a:gridCol w="964672"/>
                <a:gridCol w="5909221"/>
              </a:tblGrid>
              <a:tr h="71574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SCALE OF PUPIL PARTICIPATION IN WIDER LEARNING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784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Extremely low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Declines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 no interest in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Parents/carers do not engage or support wider learning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784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be persuaded to engage with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Shows little interest in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Parents/carers show minimal engagement  or support for wider learning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784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 engage with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Shows some interest in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Parents/carers show some engagement  or support for wider learning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784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Volunteers for additional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Seeks opportunities to further learning in varied contexts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Parents/carers are engaged in and  support wider learning in and out of school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1712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Extremely high 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Eagerly volunteers for additional wider learning opportunities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Actively seeks opportunities to further learning in varied contexts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Parents/carers are highly engaged in and  support a high level of wider learning in and out of school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75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404664"/>
            <a:ext cx="3672408" cy="5191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739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GB" sz="3600" dirty="0" smtClean="0"/>
              <a:t>Outcomes from Pilot phase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Improved attendance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Increased participation and engagement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80% - 5 or more National Qualifications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100% - positive destinations 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100% - feeling more supported with their education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86% - reported feeling more engaged with their education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98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1124744"/>
            <a:ext cx="8496944" cy="4576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MCMC worker, to support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with employability and skills development, alternative pathways, positive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destinations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Expand the scope of work to include early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intervention, focus on S2/3 stage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staffing to include advanced pupil support workers, sustain  mainstream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Cfe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curriculum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ocus on young people in their qualifications year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Focus on young people returning from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outwith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placements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Focus on young people living in the residential houses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Focus on young people who are looked after at home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Consider </a:t>
            </a:r>
            <a:r>
              <a:rPr lang="en-US" dirty="0"/>
              <a:t>summer activities for children Looked After at Home 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GB" sz="3600" dirty="0" smtClean="0"/>
              <a:t>Phase </a:t>
            </a:r>
            <a:r>
              <a:rPr lang="en-GB" sz="3600" dirty="0" smtClean="0"/>
              <a:t>1: </a:t>
            </a:r>
            <a:r>
              <a:rPr lang="en-GB" sz="3600" dirty="0" smtClean="0"/>
              <a:t>2019-2020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33415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GB" sz="3600" dirty="0" smtClean="0"/>
              <a:t>Phase </a:t>
            </a:r>
            <a:r>
              <a:rPr lang="en-GB" sz="3600" dirty="0" smtClean="0"/>
              <a:t>1: </a:t>
            </a:r>
            <a:r>
              <a:rPr lang="en-GB" sz="3600" dirty="0" smtClean="0"/>
              <a:t>24 pupils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9685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at S5 stage, 11 at S4,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 track for qualifications and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ositive destinations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at S3 and 2 at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S2; earlier intervention element – supporting pupils to maintain mainstream placements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Engagement/Participation/Opportunities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Additional staff, FSW/Advanced PSW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Individual/group interventions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Partnerships/Home, Bespoke packages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084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56176" y="4308065"/>
            <a:ext cx="2401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D the</a:t>
            </a:r>
            <a:b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Conqueror! </a:t>
            </a:r>
          </a:p>
          <a:p>
            <a:endParaRPr lang="en-GB" sz="32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0" y="836712"/>
            <a:ext cx="8888387" cy="4827018"/>
            <a:chOff x="16503" y="432213"/>
            <a:chExt cx="8888387" cy="4827018"/>
          </a:xfrm>
        </p:grpSpPr>
        <p:sp>
          <p:nvSpPr>
            <p:cNvPr id="5" name="TextBox 4"/>
            <p:cNvSpPr txBox="1"/>
            <p:nvPr/>
          </p:nvSpPr>
          <p:spPr>
            <a:xfrm>
              <a:off x="16503" y="655493"/>
              <a:ext cx="172819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Early 2019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Returned to </a:t>
              </a:r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WLC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65930" y="1687794"/>
              <a:ext cx="172819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June 2019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Achieved 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Level 4 English</a:t>
              </a:r>
            </a:p>
            <a:p>
              <a:endParaRPr lang="en-GB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92247" y="2641682"/>
              <a:ext cx="18002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Construction course,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YAP,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Outdoor Activities</a:t>
              </a:r>
            </a:p>
            <a:p>
              <a:endParaRPr lang="en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74595" y="3997347"/>
              <a:ext cx="182502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August 2019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Level 4 Maths and </a:t>
              </a:r>
            </a:p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Joinery</a:t>
              </a:r>
            </a:p>
            <a:p>
              <a:endParaRPr lang="en-GB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27949" y="2457235"/>
              <a:ext cx="1343332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January 2020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Glasgow College</a:t>
              </a:r>
            </a:p>
            <a:p>
              <a:endParaRPr lang="en-GB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7232" y="1431948"/>
              <a:ext cx="13433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Apply to </a:t>
              </a:r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course -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Buzzing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!</a:t>
              </a:r>
            </a:p>
            <a:p>
              <a:endParaRPr lang="en-GB" sz="12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52120" y="432213"/>
              <a:ext cx="122413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Interview </a:t>
              </a:r>
            </a:p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nerves and insecurity</a:t>
              </a:r>
            </a:p>
            <a:p>
              <a:endParaRPr lang="en-GB" sz="12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87921" y="1447876"/>
              <a:ext cx="15841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Offered a place!</a:t>
              </a:r>
            </a:p>
            <a:p>
              <a:endParaRPr lang="en-GB" sz="12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104690" y="2272569"/>
              <a:ext cx="1800200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GB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February 2020</a:t>
              </a:r>
            </a:p>
            <a:p>
              <a:pPr lvl="0" algn="ctr"/>
              <a:r>
                <a:rPr lang="en-GB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Achieving </a:t>
              </a:r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and doing well. </a:t>
              </a:r>
            </a:p>
            <a:p>
              <a:pPr lvl="0" algn="ctr"/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Sights set on University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>
              <a:off x="1202237" y="1431948"/>
              <a:ext cx="180020" cy="21688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Straight Arrow Connector 31"/>
            <p:cNvCxnSpPr/>
            <p:nvPr/>
          </p:nvCxnSpPr>
          <p:spPr bwMode="auto">
            <a:xfrm>
              <a:off x="2079269" y="2447611"/>
              <a:ext cx="180020" cy="21688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2897814" y="3751331"/>
              <a:ext cx="180020" cy="21688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V="1">
              <a:off x="3707904" y="3719119"/>
              <a:ext cx="180020" cy="20369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 flipV="1">
              <a:off x="4526299" y="2217317"/>
              <a:ext cx="180020" cy="20369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V="1">
              <a:off x="5472100" y="1153812"/>
              <a:ext cx="180020" cy="20369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>
              <a:off x="6791163" y="1174057"/>
              <a:ext cx="180020" cy="21688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>
              <a:off x="7452320" y="2013843"/>
              <a:ext cx="180020" cy="21688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2" name="Title 4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Case Study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44611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Going forwards…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the current project to enable access to a wider number of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our most vulnerable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pupils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access to support at early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stages;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early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intervention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Expand programmes of specific interventions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 summer activities for children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looked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after at home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34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Our key </a:t>
            </a:r>
            <a:r>
              <a:rPr lang="en-GB" sz="3600" dirty="0" smtClean="0"/>
              <a:t>aspects of practice around Inclusion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endParaRPr lang="en-GB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educational outcomes with a flexible approach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Creating opportunities for new experiences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Promoting resilience and positive attachments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Building relationships with consistency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Collaboration between the services around children and young people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64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Quick feedback from pupils…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“I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enjoy coming to college with my peers and 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Outreach Teachers”</a:t>
            </a:r>
          </a:p>
          <a:p>
            <a:pPr marL="0" indent="0" algn="ctr">
              <a:buNone/>
            </a:pP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I enjoy our sessions”</a:t>
            </a:r>
          </a:p>
          <a:p>
            <a:pPr marL="0" indent="0" algn="ctr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“The support is brilliant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0" indent="0" algn="ctr">
              <a:buNone/>
            </a:pP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“I would like to go back to school to complete my studies now”</a:t>
            </a:r>
          </a:p>
        </p:txBody>
      </p:sp>
    </p:spTree>
    <p:extLst>
      <p:ext uri="{BB962C8B-B14F-4D97-AF65-F5344CB8AC3E}">
        <p14:creationId xmlns:p14="http://schemas.microsoft.com/office/powerpoint/2010/main" val="188365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i="1" dirty="0" smtClean="0"/>
              <a:t>Thank you for listening</a:t>
            </a:r>
            <a:endParaRPr lang="en-GB" i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arah.booth@westlothian.gov.uk</a:t>
            </a:r>
          </a:p>
          <a:p>
            <a:r>
              <a:rPr lang="en-GB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carol.smith@westlothian.gov.uk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6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sz="3600" dirty="0" smtClean="0"/>
              <a:t>Inclusion Officer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968552"/>
          </a:xfrm>
        </p:spPr>
        <p:txBody>
          <a:bodyPr/>
          <a:lstStyle/>
          <a:p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 Introduction to Carol’s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role ……….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70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GB" sz="3600" dirty="0" smtClean="0"/>
              <a:t>Scottish Attainment Challenge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45435"/>
          </a:xfrm>
        </p:spPr>
        <p:txBody>
          <a:bodyPr/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ensure that all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care experienced children and young people receive the vital support they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need –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alert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improve their life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experiences, attainment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their educational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outcomes –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Action, Access opportunities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have a clear focus on delivering equity and improving educational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outcomes – </a:t>
            </a:r>
            <a:r>
              <a:rPr lang="en-GB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for services and support</a:t>
            </a:r>
            <a:endParaRPr lang="en-US" sz="2000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underpin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Getting it Right for Every Child (GIRFEC) approach in order to improve outcomes and support their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wellbeing –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Seek out opportunities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work in collaboration and partnership on a multi-agency basis –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interests</a:t>
            </a:r>
            <a:endParaRPr lang="en-GB" sz="2000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focus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 improvement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literacy, numeracy and health and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wellbeing –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Action to improve outcomes</a:t>
            </a:r>
          </a:p>
          <a:p>
            <a:endParaRPr lang="en-US" sz="1800" dirty="0" smtClean="0"/>
          </a:p>
          <a:p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45614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Scottish Attainment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80920" cy="475252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GB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5500" dirty="0" smtClean="0">
                <a:solidFill>
                  <a:srgbClr val="0459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LAC Attainment Project </a:t>
            </a:r>
            <a:endParaRPr lang="en-GB" sz="5500" dirty="0">
              <a:solidFill>
                <a:srgbClr val="0459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 An intensive collaborative approach to fully engage 15 young people in the senior phase of education, at risk of care placement breakdown and lacking in educational engagement</a:t>
            </a:r>
          </a:p>
          <a:p>
            <a:r>
              <a:rPr lang="en-GB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Shared approach to support holistic and education needs to ensure high quality outcomes for our most vulnerable and to improve their life experience</a:t>
            </a:r>
          </a:p>
          <a:p>
            <a:pPr marL="0" indent="0">
              <a:buNone/>
            </a:pPr>
            <a:endParaRPr lang="en-GB" sz="5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500" dirty="0" smtClean="0">
                <a:solidFill>
                  <a:srgbClr val="0459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Focus for Initial Phase</a:t>
            </a:r>
          </a:p>
          <a:p>
            <a:r>
              <a:rPr lang="en-GB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Target group identified on a multi-agency basis, specific plan to engage in education, to achieve 5 SQA qualifications, strategies regularly reviewed to achieve positive educational outcomes and improve well-being, including emotional well-being, </a:t>
            </a:r>
          </a:p>
          <a:p>
            <a:r>
              <a:rPr lang="en-GB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Outreach teaching, individual learning packages, specific interventions and programmes developed to promote engagement and create positive experiences, support well-being, link/support with home, education</a:t>
            </a:r>
          </a:p>
          <a:p>
            <a:r>
              <a:rPr lang="en-GB" sz="5500" dirty="0" smtClean="0">
                <a:latin typeface="Arial" panose="020B0604020202020204" pitchFamily="34" charset="0"/>
                <a:cs typeface="Arial" panose="020B0604020202020204" pitchFamily="34" charset="0"/>
              </a:rPr>
              <a:t>Intensive family support, support education package around social and emotional needs, improve relationships between home and school, support and help to sustain care and education placement</a:t>
            </a:r>
            <a:endParaRPr lang="en-GB" sz="55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55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6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210146"/>
          </a:xfrm>
        </p:spPr>
        <p:txBody>
          <a:bodyPr/>
          <a:lstStyle/>
          <a:p>
            <a:r>
              <a:rPr lang="en-GB" sz="3600" dirty="0" smtClean="0"/>
              <a:t>West Lothian Attainment Project - Aims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0520"/>
          </a:xfrm>
        </p:spPr>
        <p:txBody>
          <a:bodyPr/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Joint board created across education and social policy</a:t>
            </a: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Established an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intensive, multi-agency approach to re-engage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young people in the senior phase of education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(S4-S6)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support holistic care and health and well-being </a:t>
            </a:r>
            <a:endParaRPr lang="en-GB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Focused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 young people who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are particularly at risk of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care placement breakdown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who have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50% or less attendance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for those with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negligible engagement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with education. </a:t>
            </a: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improve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attainment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by supporting young people to achieve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more National Qualifications</a:t>
            </a: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This will in turn support young people to achieve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positive destinations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into further education / employment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374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West Lothian Attainment project – Key Features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Joint approach to improve </a:t>
            </a:r>
            <a:r>
              <a:rPr lang="en-GB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relationships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between home and school, support and help to sustain care and education placement and improve emotional </a:t>
            </a:r>
            <a:r>
              <a:rPr lang="en-GB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wellbeing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Multi agency staff; Inclusion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Officer,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Outreach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Teachers,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MCMC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worker,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Family Support workers, 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Outreach teaching develops individual learning bespoke packages, to promote engagement and create positive experiences, support well-being, link/support with home and education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Intensive family support role, supports education package with regular multi-agency review and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Various interventions including Martial Arts programme, Cooking groups, Health and Well-Being programme, Youth Action programmes, one to one outreach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sessions, Outdoor activities, Cultural visits, joint working with residential house staff and Summer Programme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94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24544" y="332655"/>
            <a:ext cx="58205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1:1 outreach sessions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-108497" y="2151068"/>
            <a:ext cx="53884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SQA qualifications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65454" y="925042"/>
            <a:ext cx="57374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Literacy 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&amp; Numeracy support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984" y="1571373"/>
            <a:ext cx="55158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Health &amp; Wellbeing Group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8657" y="2797401"/>
            <a:ext cx="382688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Rival Martial Arts</a:t>
            </a:r>
            <a:endParaRPr lang="en-US" sz="3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34188" y="4805629"/>
            <a:ext cx="37625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Practical Cookery</a:t>
            </a:r>
            <a:endParaRPr lang="en-US" sz="36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984" y="4091715"/>
            <a:ext cx="43101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600" b="1" cap="none" spc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Summer programme</a:t>
            </a:r>
            <a:endParaRPr lang="en-GB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0853" y="4761539"/>
            <a:ext cx="28648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Photography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6781" y="3443732"/>
            <a:ext cx="31130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Makeup group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96007" y="4158798"/>
            <a:ext cx="299312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600" b="1" cap="none" spc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Cultural</a:t>
            </a:r>
            <a:r>
              <a:rPr lang="en-GB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visits</a:t>
            </a:r>
            <a:endParaRPr lang="en-GB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50694" y="3482079"/>
            <a:ext cx="49295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Consequential thinking</a:t>
            </a:r>
            <a:endParaRPr lang="en-US" sz="3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44574" y="2151067"/>
            <a:ext cx="40959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Bike Maintenance </a:t>
            </a:r>
            <a:endParaRPr lang="en-US" sz="36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32240" y="1571373"/>
            <a:ext cx="109126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YAP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775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GB" sz="3600" dirty="0" smtClean="0"/>
              <a:t>Measuring Impact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3600400"/>
          </a:xfrm>
        </p:spPr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Attendance to sessions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Attainment data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Pupil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voice – online survey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Participation and Engagement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teacher tracking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Positive Destinations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MCMC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Care Placement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Measuring Success Booklet FSW (Self-esteem; eco-maps; community engagement - in development)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9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261704"/>
              </p:ext>
            </p:extLst>
          </p:nvPr>
        </p:nvGraphicFramePr>
        <p:xfrm>
          <a:off x="899592" y="332656"/>
          <a:ext cx="7272808" cy="540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765"/>
                <a:gridCol w="903159"/>
                <a:gridCol w="5834884"/>
              </a:tblGrid>
              <a:tr h="372455">
                <a:tc gridSpan="3">
                  <a:txBody>
                    <a:bodyPr/>
                    <a:lstStyle/>
                    <a:p>
                      <a:pPr algn="l" eaLnBrk="0" fontAlgn="base" hangingPunct="0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SCALE OF PUPIL ENGAGEMENT IN LEARNING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9669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Extremely low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concentration: staring, daydreaming;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absent, passive attitude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goal-oriented activity, aimless actions, not producing anything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signs of exploration and interest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Not taking anything in, no mental activity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80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concentration; looks away during the activity, fiddles, dreams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easily distracted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only leads to limited results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1603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Routine actions, attention is superficial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not absorbed in the activity, activities are short lived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motivation, no real dedication, does not feel challenged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Does not gain deep-level experiences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Does not use his/her capabilities to full extent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activity does not address the imagination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9669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engaged in the activity without interruption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 of the time there is real concentration, but during some brief</a:t>
                      </a: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moments the attention is more superficial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Feeling of challenge, there is a certain degree of motivation</a:t>
                      </a:r>
                      <a:endParaRPr lang="en-GB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Capabilities and imagination are addressed in the activity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3537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Extremely high 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absolutely focussed, concentrated without interruption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highly motivated, feels strongly appealed by the activity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 strong stimuli cannot distract him/her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alert, has attention for details, shows precision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Mental activity and experience are intense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Constantly addresses all its capabilities: imagination and mental capacity are in top gear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 eaLnBrk="0" fontAlgn="base" hangingPunct="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Obviously enjoys being engrossed in the activity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01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Myriad Roman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metadata xmlns="http://www.objective.com/ecm/document/metadata/BBD2BD85151E45F38DBBD52365A3AE84" version="1.0.0">
  <systemFields>
    <field name="Objective-Id">
      <value order="0">A1245125</value>
    </field>
    <field name="Objective-Title">
      <value order="0">2019-07-08 WLC_powerpoint generic</value>
    </field>
    <field name="Objective-Description">
      <value order="0"/>
    </field>
    <field name="Objective-CreationStamp">
      <value order="0">2014-02-19T10:58:27Z</value>
    </field>
    <field name="Objective-IsApproved">
      <value order="0">false</value>
    </field>
    <field name="Objective-IsPublished">
      <value order="0">false</value>
    </field>
    <field name="Objective-DatePublished">
      <value order="0"/>
    </field>
    <field name="Objective-ModificationStamp">
      <value order="0">2020-01-27T14:27:18Z</value>
    </field>
    <field name="Objective-Owner">
      <value order="0">Objective Administrator</value>
    </field>
    <field name="Objective-Path">
      <value order="0">Objective Global Folder:WLC File Plan:Children &amp; Families:Supporting Children:Educational Psychology:Research and Development:R&amp;D Forms &amp; Templates</value>
    </field>
    <field name="Objective-Parent">
      <value order="0">R&amp;D Forms &amp; Templates</value>
    </field>
    <field name="Objective-State">
      <value order="0">Being Edited</value>
    </field>
    <field name="Objective-VersionId">
      <value order="0">vA13712564</value>
    </field>
    <field name="Objective-Version">
      <value order="0">4.1</value>
    </field>
    <field name="Objective-VersionNumber">
      <value order="0">5</value>
    </field>
    <field name="Objective-VersionComment">
      <value order="0"/>
    </field>
    <field name="Objective-FileNumber">
      <value order="0">qA24649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4">
      <field name="Objective-Meridio ID">
        <value order="0">10417528</value>
      </field>
      <field name="Objective-Author">
        <value order="0">paul wilkins</value>
      </field>
      <field name="Objective-Document Date">
        <value order="0">2006-09-28T15:24:01Z</value>
      </field>
      <field name="Objective-Connect Creator">
        <value order="0"/>
      </field>
    </catalogue>
  </catalogues>
</metadata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BBD2BD85151E45F38DBBD52365A3AE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1803</Words>
  <Application>Microsoft Office PowerPoint</Application>
  <PresentationFormat>On-screen Show (4:3)</PresentationFormat>
  <Paragraphs>380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 Presentation</vt:lpstr>
      <vt:lpstr>Supporting Looked After Children and Young People to re-engage with education </vt:lpstr>
      <vt:lpstr>Inclusion Officer</vt:lpstr>
      <vt:lpstr>Scottish Attainment Challenge</vt:lpstr>
      <vt:lpstr>Scottish Attainment Challenge</vt:lpstr>
      <vt:lpstr>West Lothian Attainment Project - Aims</vt:lpstr>
      <vt:lpstr>West Lothian Attainment project – Key Features</vt:lpstr>
      <vt:lpstr>PowerPoint Presentation</vt:lpstr>
      <vt:lpstr>Measuring Impact </vt:lpstr>
      <vt:lpstr>PowerPoint Presentation</vt:lpstr>
      <vt:lpstr>PowerPoint Presentation</vt:lpstr>
      <vt:lpstr>PowerPoint Presentation</vt:lpstr>
      <vt:lpstr>Outcomes from Pilot phase</vt:lpstr>
      <vt:lpstr>Phase 1: 2019-2020</vt:lpstr>
      <vt:lpstr>Phase 1: 24 pupils</vt:lpstr>
      <vt:lpstr>Case Study</vt:lpstr>
      <vt:lpstr>Going forwards…</vt:lpstr>
      <vt:lpstr>Our key aspects of practice around Inclusion</vt:lpstr>
      <vt:lpstr>Quick feedback from pupils…</vt:lpstr>
      <vt:lpstr>Thank you for listening</vt:lpstr>
    </vt:vector>
  </TitlesOfParts>
  <Company>閈]皤逄懘뿿�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paul wilkins</dc:creator>
  <cp:lastModifiedBy>Booth, Sarah</cp:lastModifiedBy>
  <cp:revision>94</cp:revision>
  <dcterms:created xsi:type="dcterms:W3CDTF">2006-09-28T15:24:01Z</dcterms:created>
  <dcterms:modified xsi:type="dcterms:W3CDTF">2020-02-06T13:18:36Z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A1245125</vt:lpwstr>
  </property>
  <property fmtid="{D5CDD505-2E9C-101B-9397-08002B2CF9AE}" pid="4" name="Objective-Title">
    <vt:lpwstr>2019-07-08 WLC_powerpoint generic</vt:lpwstr>
  </property>
  <property fmtid="{D5CDD505-2E9C-101B-9397-08002B2CF9AE}" pid="5" name="Objective-Description">
    <vt:lpwstr/>
  </property>
  <property fmtid="{D5CDD505-2E9C-101B-9397-08002B2CF9AE}" pid="6" name="Objective-CreationStamp">
    <vt:filetime>2014-02-19T09:58:28Z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2020-01-27T14:27:18Z</vt:filetime>
  </property>
  <property fmtid="{D5CDD505-2E9C-101B-9397-08002B2CF9AE}" pid="11" name="Objective-Owner">
    <vt:lpwstr>Objective Administrator</vt:lpwstr>
  </property>
  <property fmtid="{D5CDD505-2E9C-101B-9397-08002B2CF9AE}" pid="12" name="Objective-Path">
    <vt:lpwstr>Objective Global Folder:WLC File Plan:Children &amp; Families:Supporting Children:Educational Psychology:Research and Development:R&amp;D Forms &amp; Templates:</vt:lpwstr>
  </property>
  <property fmtid="{D5CDD505-2E9C-101B-9397-08002B2CF9AE}" pid="13" name="Objective-Parent">
    <vt:lpwstr>R&amp;D Forms &amp; Templates</vt:lpwstr>
  </property>
  <property fmtid="{D5CDD505-2E9C-101B-9397-08002B2CF9AE}" pid="14" name="Objective-State">
    <vt:lpwstr>Being Edited</vt:lpwstr>
  </property>
  <property fmtid="{D5CDD505-2E9C-101B-9397-08002B2CF9AE}" pid="15" name="Objective-VersionId">
    <vt:lpwstr>vA13712564</vt:lpwstr>
  </property>
  <property fmtid="{D5CDD505-2E9C-101B-9397-08002B2CF9AE}" pid="16" name="Objective-Version">
    <vt:lpwstr>4.1</vt:lpwstr>
  </property>
  <property fmtid="{D5CDD505-2E9C-101B-9397-08002B2CF9AE}" pid="17" name="Objective-VersionNumber">
    <vt:r8>5</vt:r8>
  </property>
  <property fmtid="{D5CDD505-2E9C-101B-9397-08002B2CF9AE}" pid="18" name="Objective-VersionComment">
    <vt:lpwstr/>
  </property>
  <property fmtid="{D5CDD505-2E9C-101B-9397-08002B2CF9AE}" pid="19" name="Objective-FileNumber">
    <vt:lpwstr>qA24649</vt:lpwstr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/>
  </property>
  <property fmtid="{D5CDD505-2E9C-101B-9397-08002B2CF9AE}" pid="22" name="Objective-Meridio ID">
    <vt:lpwstr>10417528</vt:lpwstr>
  </property>
  <property fmtid="{D5CDD505-2E9C-101B-9397-08002B2CF9AE}" pid="23" name="Objective-Author">
    <vt:lpwstr>paul wilkins</vt:lpwstr>
  </property>
  <property fmtid="{D5CDD505-2E9C-101B-9397-08002B2CF9AE}" pid="24" name="Objective-Document Date">
    <vt:filetime>2006-09-28T15:24:01Z</vt:filetime>
  </property>
  <property fmtid="{D5CDD505-2E9C-101B-9397-08002B2CF9AE}" pid="25" name="Objective-Connect Creator">
    <vt:lpwstr/>
  </property>
  <property fmtid="{D5CDD505-2E9C-101B-9397-08002B2CF9AE}" pid="26" name="Objective-Comment">
    <vt:lpwstr/>
  </property>
  <property fmtid="{D5CDD505-2E9C-101B-9397-08002B2CF9AE}" pid="27" name="Objective-Meridio ID [system]">
    <vt:lpwstr>10417528</vt:lpwstr>
  </property>
  <property fmtid="{D5CDD505-2E9C-101B-9397-08002B2CF9AE}" pid="28" name="Objective-Author [system]">
    <vt:lpwstr>paul wilkins</vt:lpwstr>
  </property>
  <property fmtid="{D5CDD505-2E9C-101B-9397-08002B2CF9AE}" pid="29" name="Objective-Document Date [system]">
    <vt:filetime>2006-09-28T15:24:01Z</vt:filetime>
  </property>
  <property fmtid="{D5CDD505-2E9C-101B-9397-08002B2CF9AE}" pid="30" name="Objective-Connect Creator [system]">
    <vt:lpwstr/>
  </property>
</Properties>
</file>